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</p:sldIdLst>
  <p:sldSz cy="5143500" cx="9144000"/>
  <p:notesSz cx="6858000" cy="9144000"/>
  <p:embeddedFontLst>
    <p:embeddedFont>
      <p:font typeface="Economica"/>
      <p:regular r:id="rId122"/>
      <p:bold r:id="rId123"/>
      <p:italic r:id="rId124"/>
      <p:boldItalic r:id="rId125"/>
    </p:embeddedFont>
    <p:embeddedFont>
      <p:font typeface="Roboto"/>
      <p:regular r:id="rId126"/>
      <p:bold r:id="rId127"/>
      <p:italic r:id="rId128"/>
      <p:boldItalic r:id="rId129"/>
    </p:embeddedFont>
    <p:embeddedFont>
      <p:font typeface="Oswald"/>
      <p:regular r:id="rId130"/>
      <p:bold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69C410D-FEC7-432B-8F31-3B28AF295B9C}">
  <a:tblStyle styleId="{F69C410D-FEC7-432B-8F31-3B28AF295B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4D671A4-F18D-4F7F-8F80-327D944E483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oboto-boldItalic.fntdata"/><Relationship Id="rId128" Type="http://schemas.openxmlformats.org/officeDocument/2006/relationships/font" Target="fonts/Roboto-italic.fntdata"/><Relationship Id="rId127" Type="http://schemas.openxmlformats.org/officeDocument/2006/relationships/font" Target="fonts/Roboto-bold.fntdata"/><Relationship Id="rId126" Type="http://schemas.openxmlformats.org/officeDocument/2006/relationships/font" Target="fonts/Roboto-regular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Economica-boldItalic.fntdata"/><Relationship Id="rId29" Type="http://schemas.openxmlformats.org/officeDocument/2006/relationships/slide" Target="slides/slide24.xml"/><Relationship Id="rId124" Type="http://schemas.openxmlformats.org/officeDocument/2006/relationships/font" Target="fonts/Economica-italic.fntdata"/><Relationship Id="rId123" Type="http://schemas.openxmlformats.org/officeDocument/2006/relationships/font" Target="fonts/Economica-bold.fntdata"/><Relationship Id="rId122" Type="http://schemas.openxmlformats.org/officeDocument/2006/relationships/font" Target="fonts/Economica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1" Type="http://schemas.openxmlformats.org/officeDocument/2006/relationships/font" Target="fonts/Oswald-bold.fntdata"/><Relationship Id="rId130" Type="http://schemas.openxmlformats.org/officeDocument/2006/relationships/font" Target="fonts/Oswald-regular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publication/310200794_Do_LoRa_Low-Power_Wide-Area_Networks_Scale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9ec9e3d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89ec9e3d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84031ee1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84031ee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86ff87f8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86ff87f8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use diagrams instead of text here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8831713bf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8831713bf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TODO: incorporate other network performance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different tests we ran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from these findings that for 100 nodes and 100 tags each, would need two servers 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8831713bf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8831713bf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684031ee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684031ee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Animated Slide:</a:t>
            </a:r>
            <a:r>
              <a:rPr lang="en"/>
              <a:t> showing the various UI pages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8ccd7852d_1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8ccd7852d_1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8831713bf_1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8831713bf_1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Reactive and intuitive 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Real-time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8ccd7852d_1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8ccd7852d_1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684031ee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684031ee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684031ee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684031ee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8986f5009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8986f5009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bd45db4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bd45db4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“I took the role of Team leader for...”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8831713bf_1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8831713bf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8831713bf_1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8831713bf_1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Nikita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8831713bf_2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8831713bf_2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8831713bf_2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8831713bf_2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8986f50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8986f50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Nikita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684031ee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684031ee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8831713bf_3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8831713bf_3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841a56d2_6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841a56d2_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841a56d2_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841a56d2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Nikita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841a56d2_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841a56d2_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841a56d2_6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841a56d2_6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841a56d2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841a56d2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Finite range on nodes n tags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986f500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8986f500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Word choice for comms range specs: “provided as</a:t>
            </a:r>
            <a:r>
              <a:rPr b="1" lang="en"/>
              <a:t> challenge</a:t>
            </a:r>
            <a:r>
              <a:rPr lang="en"/>
              <a:t> specs to meet for the application”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others have justifications from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986f500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986f500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986f50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986f50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841a56d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841a56d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 and Courtney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would like to give thanks to all the people that made our success possible: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Board: For taking time out of their </a:t>
            </a:r>
            <a:r>
              <a:rPr b="1" lang="en"/>
              <a:t>busy schedules</a:t>
            </a:r>
            <a:r>
              <a:rPr lang="en"/>
              <a:t> to come and hear about our 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Teare: Our glorious leader who forced us all to grow up when none of us wanted too…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for his </a:t>
            </a:r>
            <a:r>
              <a:rPr b="1" lang="en"/>
              <a:t>unending patience</a:t>
            </a:r>
            <a:r>
              <a:rPr lang="en"/>
              <a:t> and advice in </a:t>
            </a:r>
            <a:r>
              <a:rPr b="1" lang="en"/>
              <a:t>leadership and project management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Advisors: For their </a:t>
            </a:r>
            <a:r>
              <a:rPr b="1" lang="en"/>
              <a:t>guidance</a:t>
            </a:r>
            <a:r>
              <a:rPr lang="en"/>
              <a:t> in approaching, and eventually solving this difficult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Department: For </a:t>
            </a:r>
            <a:r>
              <a:rPr b="1" lang="en"/>
              <a:t>supporting</a:t>
            </a:r>
            <a:r>
              <a:rPr lang="en"/>
              <a:t> us through our degrees here at tech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bd45db4b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8bd45db4b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ccd785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8ccd785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ccd7852d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ccd7852d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841a56d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6841a56d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Albert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these specifications derived from the research tag team did on minimum power consumed by MCU with TX/RX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841a56d2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841a56d2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Ricardo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questions that will be asked: how did you assign/determine numerical ratings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841a56d2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841a56d2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Jaclyn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None: in the case enough power would be transmitting to the tags at all 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Capacitors: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 short charging times, long cycle life, temperature performance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 high self discharge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Batteries: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 Storage capacity, power density, constant voltage that can be turned on/off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 long charging times, more temperature sensitive compared to capacitors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Non-Rechargeable: inexpensive, (secondary power source)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841a56d2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841a56d2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Vincent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down selected to 900MHz due to its lower attenuation compared to the other frequencies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ccd7852d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8ccd7852d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Vincent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3cm away from our transmitter, that is the same power density as someone holding a cellphone up to their head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831713bf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831713bf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Important thing to mention: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Design for DC power to RF transmission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Design for RF to usable DC power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0c864178_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0c864178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Finished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Node left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Tag right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841a56d2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841a56d2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Tommy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expect to be in here for about </a:t>
            </a:r>
            <a:r>
              <a:rPr b="1" lang="en"/>
              <a:t>two hours</a:t>
            </a:r>
            <a:r>
              <a:rPr lang="en"/>
              <a:t> total with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831713bf_1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8831713bf_1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rf power transmitter: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Voltage controlled oscillator to…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30 db amplifier to…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910 mhz 50 ohm antenna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831713bf_3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8831713bf_3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to research papers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50 ohm antenna to…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Impedance matching for the capacitve rf to dc with microstrip line to…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Rf to dc (dickson multiplier)...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Battery management board COTS part for low power charging 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Maximum Power Point Tracking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8986f5009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8986f5009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Power Point Tracking (MPPT)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ccd7852d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8ccd7852d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Delos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831713bf_1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8831713bf_1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Delos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8831713bf_1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8831713bf_1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Delos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8831713bf_1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8831713bf_1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Delos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831713bf_19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8831713bf_19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Delos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ccd7852d_2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8ccd7852d_2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r>
              <a:rPr lang="en"/>
              <a:t> of systems @ 10 meter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8ccd7852d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8ccd7852d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986f50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8986f50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With that, let’s get started,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Introduce yourself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871b4969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871b4969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Jaclyn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Ricardo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986f5009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8986f5009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8986f500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8986f500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Nikita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8553f4a7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8553f4a7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Austin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example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6841a56d2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6841a56d2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Austin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841a56d2_19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6841a56d2_19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Austin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7880fc911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7880fc911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Austin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bd45db4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bd45db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Nate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bd45db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bd45db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Nate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8bd45db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8bd45db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Nate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986f50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986f50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Tommy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We were originally posed to investigate “some problem relating to IoBT”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Our initial </a:t>
            </a:r>
            <a:r>
              <a:rPr b="1" lang="en" sz="1200">
                <a:solidFill>
                  <a:schemeClr val="dk1"/>
                </a:solidFill>
              </a:rPr>
              <a:t>investigations</a:t>
            </a:r>
            <a:r>
              <a:rPr lang="en" sz="1200">
                <a:solidFill>
                  <a:schemeClr val="dk1"/>
                </a:solidFill>
              </a:rPr>
              <a:t> into current technologies revealed </a:t>
            </a:r>
            <a:r>
              <a:rPr lang="en" sz="1200">
                <a:solidFill>
                  <a:schemeClr val="dk1"/>
                </a:solidFill>
              </a:rPr>
              <a:t>surprising</a:t>
            </a:r>
            <a:r>
              <a:rPr lang="en" sz="1200">
                <a:solidFill>
                  <a:schemeClr val="dk1"/>
                </a:solidFill>
              </a:rPr>
              <a:t> details about current military procedures…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Commercial retailers do have solutions to this problem, but they are unsuited to a battlefield environment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Warehouse image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https://www.joc.com/international-logistics/industrial-real-estate/us-logistics-demand-accelerates-warehouse-absorption_20170427.html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90c864178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90c86417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Nate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90c86417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90c86417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871b49690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871b49690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Matt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880fc91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880fc91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Enrique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6845474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6845474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Enrique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90c864178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90c86417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Enrique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90c864178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90c86417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Enrique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90c864178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90c864178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Nikita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90c864178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90c864178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Nikita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71b49690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871b49690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Nikita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ccd7852d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ccd7852d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Tommy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6841a56d2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6841a56d2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include something about how the pin interrupt works. Watchdog timer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3mJ 6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880fc9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7880fc9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on a chip, combine nRF microcontroller w/ PIC or whateva, reduce by ~0.5s nRF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8831713bf_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8831713bf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Austin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8986f5009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8986f5009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Matt - Add more to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 and strength of BLE: Bluetooth handshake, bluetooth connection limits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saving methods: Sleep cycle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Usage: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listening power usage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Minimized transmission time*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active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684031ee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684031ee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8986f500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8986f500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Tommy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6841a56d2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6841a56d2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Peer-to-Peer Fully Functional Devices by 802.15.4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6841a56d2_6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6841a56d2_6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841a56d2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6841a56d2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8ccd7852d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8ccd7852d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ccd7852d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ccd7852d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Courtney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8bd45db4b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8bd45db4b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Duggan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6841a56d2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6841a56d2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Duggan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6841a56d2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6841a56d2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Duggan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841a56d2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6841a56d2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Duggan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8831713bf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8831713bf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Duggan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 sure to mention that we did research Node-Node protocols but came to the same conclusion as the UI server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6841a56d2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6841a56d2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Presenter: </a:t>
            </a:r>
            <a:r>
              <a:rPr lang="en">
                <a:solidFill>
                  <a:schemeClr val="dk1"/>
                </a:solidFill>
              </a:rPr>
              <a:t>Brendan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 sure to mention that this is only a </a:t>
            </a:r>
            <a:r>
              <a:rPr b="1" lang="en" sz="1200"/>
              <a:t>subset</a:t>
            </a:r>
            <a:r>
              <a:rPr lang="en" sz="1200"/>
              <a:t> of the standards we considered: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Comms protocols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802.15.1 - Bluetooth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802.15.4 - Specifies limitations for low power sensor networks (Low-Rate Wireless Personal Area Networks)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Up to 16 Physical Layer channels worldwide in 2.5 GHz band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Safety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FCC Title 47 - Provides guidelines on allowable RF emissions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802.11 - Specifies limitations on usage and expected interference in ISM bands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802.15.6 - Regulates wireless networking for embedded devices (Wireless On-Body Personal Area Networks)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Information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6709 &amp; 8601 - govern the representation of GPS date and time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Deployment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MIL-STD-810 - standard military testing regulations for conditioning for application environment</a:t>
            </a:r>
            <a:endParaRPr sz="12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986f5009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8986f5009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90c86417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90c86417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8ccd7852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8ccd7852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8ccd7852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8ccd7852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986f500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986f500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Nikita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8ccd7852d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8ccd7852d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Brendan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Per-element maximal power usage: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 Zero (CPU Max): 	1.250 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Arduino Uno (Max):	0.400 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GPS (Fixed): 		0.066 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Bluetooth: 		0.300 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LoRa Module TRX:	0.330 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LoRa Module RX:	0.099 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 Transmitter: 	6.500 W  (1.3A, 5V)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holds 180 kJ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871b3d58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871b3d58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Brendan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Line-Of-Sight and Obstructed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871b3d58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871b3d58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Brendan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maximal range / area coverage for a set of 100 nodes, the maximal direct routing path to the server will be through 10 Nodes w/ 411 ms per routing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for max device count: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https://www.researchgate.net/publication/310200794_Do_LoRa_Low-Power_Wide-Area_Networks_Scale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Node dimensions: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9x6x5 cm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</a:t>
            </a:r>
            <a:r>
              <a:rPr b="1" lang="en"/>
              <a:t>image</a:t>
            </a:r>
            <a:r>
              <a:rPr lang="en"/>
              <a:t> of prototype to fill space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71b3d5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71b3d5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8986f5009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8986f5009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Tommy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684031ee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684031ee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Presenter: All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8986f50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8986f50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8bd45db4b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8bd45db4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why we are doing this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8831713bf_1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8831713bf_1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8ccd7852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8ccd7852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831711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831711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</a:t>
            </a:r>
            <a:r>
              <a:rPr lang="en"/>
              <a:t>Nikita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8ccd7852d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8ccd7852d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86ff87f8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86ff87f8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Reactive and intuitive 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Real-time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684031e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684031e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Communication -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relies on the quick update of information for real-time diagnostics and inventory, routine communications with the nodes to sense for disconnection, and a transmit/receive model to send interrogation signals and receive information.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Management - Data management, as a whole, incorporates storage for a backlog on information, a set data structure, quick processing time, and a way to index the values.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- User interface tabulates the data, incorporates advanced search routines, triangulates approximate location of tags, and displays system metrics in an understandable format.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8bd45db4b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8bd45db4b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DDP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8bd45db4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8bd45db4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8bd45db4b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8bd45db4b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Matrix: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Relational Database (SQL)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Relational Database groups data by type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Document-Oriented Database (MongoDB)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Groups data into documents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8986f5009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8986f5009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IEEE 802.15.6 - standardizes wireless networking for wearable and embedded devices, and gives range, low power, and data rates.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FCC Title 47 -  outlines the federal guidelines on radio frequency communications and emissions.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MIL-STD-810 - Since this system is intended for military use, the military standard for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 6709 and 8601 - represent the standards for GPS data and the representation of time and date, respectively.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8986f5009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8986f5009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871b3d58a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871b3d58a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8bd45db4b_1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8bd45db4b_1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use diagrams instead of text here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D96868"/>
            </a:gs>
            <a:gs pos="18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jpg"/><Relationship Id="rId4" Type="http://schemas.openxmlformats.org/officeDocument/2006/relationships/image" Target="../media/image1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9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.jpg"/><Relationship Id="rId4" Type="http://schemas.openxmlformats.org/officeDocument/2006/relationships/image" Target="../media/image2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FA8DC"/>
            </a:gs>
            <a:gs pos="14000">
              <a:srgbClr val="6FA8DC"/>
            </a:gs>
            <a:gs pos="51000">
              <a:srgbClr val="9FC5E8"/>
            </a:gs>
            <a:gs pos="77000">
              <a:srgbClr val="ECCC93"/>
            </a:gs>
            <a:gs pos="100000">
              <a:srgbClr val="D96868"/>
            </a:gs>
          </a:gsLst>
          <a:lin ang="540070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384" y="1038050"/>
            <a:ext cx="5185275" cy="19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687250" y="2583775"/>
            <a:ext cx="3477300" cy="4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Military Asset Reporting System</a:t>
            </a:r>
            <a:endParaRPr sz="16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200" y="76200"/>
            <a:ext cx="1700604" cy="5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697325" y="3953640"/>
            <a:ext cx="37494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Economica"/>
                <a:ea typeface="Economica"/>
                <a:cs typeface="Economica"/>
                <a:sym typeface="Economica"/>
              </a:rPr>
              <a:t>New Mexico Institute of Mining and Technology</a:t>
            </a:r>
            <a:endParaRPr b="1" sz="1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Department of </a:t>
            </a: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Electrical Engineering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Senior Design Class of 2018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2099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Overview: Subsystem Breakdown</a:t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Communication Results: Node to Node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3" name="Google Shape;903;p112"/>
          <p:cNvSpPr txBox="1"/>
          <p:nvPr>
            <p:ph idx="2" type="body"/>
          </p:nvPr>
        </p:nvSpPr>
        <p:spPr>
          <a:xfrm>
            <a:off x="311700" y="1152475"/>
            <a:ext cx="82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LoRa mesh network 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Nodes propagate interrogation signals to correct node address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Nodes alternate between receiving and transmitting for data relay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Stop signal to end transmissions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4" name="Google Shape;904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 Results: Network Collection Time</a:t>
            </a:r>
            <a:endParaRPr/>
          </a:p>
        </p:txBody>
      </p:sp>
      <p:pic>
        <p:nvPicPr>
          <p:cNvPr id="910" name="Google Shape;910;p11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300" y="1229298"/>
            <a:ext cx="5807400" cy="370155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1" name="Google Shape;911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 Results: Server Update Rate</a:t>
            </a:r>
            <a:endParaRPr/>
          </a:p>
        </p:txBody>
      </p:sp>
      <p:pic>
        <p:nvPicPr>
          <p:cNvPr id="917" name="Google Shape;917;p11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300" y="1229300"/>
            <a:ext cx="5807400" cy="37115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8" name="Google Shape;918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Results</a:t>
            </a:r>
            <a:endParaRPr/>
          </a:p>
        </p:txBody>
      </p:sp>
      <p:pic>
        <p:nvPicPr>
          <p:cNvPr id="924" name="Google Shape;92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15"/>
          <p:cNvPicPr preferRelativeResize="0"/>
          <p:nvPr/>
        </p:nvPicPr>
        <p:blipFill rotWithShape="1">
          <a:blip r:embed="rId3">
            <a:alphaModFix/>
          </a:blip>
          <a:srcRect b="61857" l="12188" r="0" t="9323"/>
          <a:stretch/>
        </p:blipFill>
        <p:spPr>
          <a:xfrm>
            <a:off x="89125" y="1017713"/>
            <a:ext cx="8965752" cy="16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75" y="1017725"/>
            <a:ext cx="6792852" cy="381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15"/>
          <p:cNvPicPr preferRelativeResize="0"/>
          <p:nvPr/>
        </p:nvPicPr>
        <p:blipFill rotWithShape="1">
          <a:blip r:embed="rId4">
            <a:alphaModFix/>
          </a:blip>
          <a:srcRect b="19304" l="20741" r="30716" t="28691"/>
          <a:stretch/>
        </p:blipFill>
        <p:spPr>
          <a:xfrm>
            <a:off x="1175576" y="1016800"/>
            <a:ext cx="6792852" cy="409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575" y="1017725"/>
            <a:ext cx="6792850" cy="382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15"/>
          <p:cNvPicPr preferRelativeResize="0"/>
          <p:nvPr/>
        </p:nvPicPr>
        <p:blipFill rotWithShape="1">
          <a:blip r:embed="rId5">
            <a:alphaModFix/>
          </a:blip>
          <a:srcRect b="42644" l="12679" r="2337" t="14038"/>
          <a:stretch/>
        </p:blipFill>
        <p:spPr>
          <a:xfrm>
            <a:off x="122363" y="1234950"/>
            <a:ext cx="8899277" cy="25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238" y="1017725"/>
            <a:ext cx="6789538" cy="38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37" name="Google Shape;937;p116"/>
          <p:cNvSpPr txBox="1"/>
          <p:nvPr>
            <p:ph idx="1" type="body"/>
          </p:nvPr>
        </p:nvSpPr>
        <p:spPr>
          <a:xfrm>
            <a:off x="311700" y="1152475"/>
            <a:ext cx="425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UI/ Server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</a:rPr>
              <a:t>Server can reliably handle ~80 nodes and 100 tags per node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UI updates reactively to changes in the server database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Communication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Gateway nodes are able to packetize </a:t>
            </a:r>
            <a:r>
              <a:rPr lang="en">
                <a:solidFill>
                  <a:schemeClr val="dk1"/>
                </a:solidFill>
              </a:rPr>
              <a:t>and send data from other nodes and tags in the network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500"/>
              </a:spcAft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Server is able to parse </a:t>
            </a:r>
            <a:r>
              <a:rPr lang="en">
                <a:solidFill>
                  <a:schemeClr val="dk1"/>
                </a:solidFill>
              </a:rPr>
              <a:t>and sort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packets received</a:t>
            </a:r>
            <a:r>
              <a:rPr lang="en" sz="1400">
                <a:solidFill>
                  <a:schemeClr val="dk1"/>
                </a:solidFill>
              </a:rPr>
              <a:t> by </a:t>
            </a:r>
            <a:r>
              <a:rPr lang="en">
                <a:solidFill>
                  <a:schemeClr val="dk1"/>
                </a:solidFill>
              </a:rPr>
              <a:t>gateway nodes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8" name="Google Shape;938;p116"/>
          <p:cNvSpPr txBox="1"/>
          <p:nvPr>
            <p:ph idx="1" type="body"/>
          </p:nvPr>
        </p:nvSpPr>
        <p:spPr>
          <a:xfrm>
            <a:off x="4569000" y="1228675"/>
            <a:ext cx="425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CC0000"/>
                </a:solidFill>
              </a:rPr>
              <a:t>Problems:</a:t>
            </a:r>
            <a:endParaRPr>
              <a:solidFill>
                <a:srgbClr val="CC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</a:rPr>
              <a:t>UI latency increases significantly for large numbers of incoming data packets.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Extra signal propagation between nodes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38761D"/>
                </a:solidFill>
              </a:rPr>
              <a:t>Resolutions: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</a:rPr>
              <a:t>More robust server for increased network size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Stop signal to end signal “bouncing”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9" name="Google Shape;939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Summary</a:t>
            </a:r>
            <a:endParaRPr/>
          </a:p>
        </p:txBody>
      </p:sp>
      <p:graphicFrame>
        <p:nvGraphicFramePr>
          <p:cNvPr id="945" name="Google Shape;945;p117"/>
          <p:cNvGraphicFramePr/>
          <p:nvPr/>
        </p:nvGraphicFramePr>
        <p:xfrm>
          <a:off x="1144188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931000"/>
                <a:gridCol w="2011425"/>
                <a:gridCol w="1913200"/>
              </a:tblGrid>
              <a:tr h="36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Ideal</a:t>
                      </a:r>
                      <a:r>
                        <a:rPr b="1" lang="en"/>
                        <a:t> Value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Measured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Communications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To Nodes: 100 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 Gateway: 100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120 m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120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Positioning Error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6.5 m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Hardware </a:t>
                      </a:r>
                      <a:r>
                        <a:rPr b="1" lang="en"/>
                        <a:t>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Tags: 100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Nodes: 100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100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120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Server 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Tags: 100 / Node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Nodes: 100 / Gateway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100 Tags per Node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&lt; 81 Nodes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Throughput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 kbps</a:t>
                      </a:r>
                      <a:r>
                        <a:rPr b="1" lang="en"/>
                        <a:t>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&gt; 10 kbps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UI Functions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Tag Triangulation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Interrogation Signal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Functional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Functional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6" name="Google Shape;946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Learned and Innovation</a:t>
            </a:r>
            <a:endParaRPr/>
          </a:p>
        </p:txBody>
      </p:sp>
      <p:sp>
        <p:nvSpPr>
          <p:cNvPr id="952" name="Google Shape;952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Skills Learned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Project Design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Interacting with Google Maps and Web design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Developed packetization scheme for gateway to server communication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Implementation of NodeJS and MongoDB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Developed functional Ad-Hoc mesh sensor network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 with LoRa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Languages: Javascript, HTML, Python, and C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Innovations: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LoRa Mesh network for Node to Node communication (Co-op with Node Team)</a:t>
            </a:r>
            <a:endParaRPr/>
          </a:p>
          <a:p>
            <a:pPr indent="-317500" lvl="1" marL="914400" rtl="0" algn="l">
              <a:spcBef>
                <a:spcPts val="500"/>
              </a:spcBef>
              <a:spcAft>
                <a:spcPts val="500"/>
              </a:spcAft>
              <a:buSzPts val="1400"/>
              <a:buChar char="○"/>
            </a:pPr>
            <a:r>
              <a:rPr lang="en"/>
              <a:t>Interrogation scheme from UI</a:t>
            </a:r>
            <a:endParaRPr/>
          </a:p>
        </p:txBody>
      </p:sp>
      <p:sp>
        <p:nvSpPr>
          <p:cNvPr id="953" name="Google Shape;953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959" name="Google Shape;959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65" name="Google Shape;965;p120"/>
          <p:cNvSpPr txBox="1"/>
          <p:nvPr/>
        </p:nvSpPr>
        <p:spPr>
          <a:xfrm>
            <a:off x="2224200" y="2880525"/>
            <a:ext cx="46956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Courtney Bamonte, Nikita Belooussov, Thomas Dearing, Albert Reed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6" name="Google Shape;966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Budget: Used $1800 / $4000</a:t>
            </a:r>
            <a:endParaRPr/>
          </a:p>
        </p:txBody>
      </p:sp>
      <p:pic>
        <p:nvPicPr>
          <p:cNvPr id="972" name="Google Shape;972;p1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50" y="1141800"/>
            <a:ext cx="6053475" cy="3743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3" name="Google Shape;973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Overview: Design Teams</a:t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4661120" y="2939226"/>
            <a:ext cx="150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Node Team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23"/>
          <p:cNvSpPr/>
          <p:nvPr/>
        </p:nvSpPr>
        <p:spPr>
          <a:xfrm flipH="1">
            <a:off x="4508319" y="2550826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4508419" y="2704650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6374383" y="2939215"/>
            <a:ext cx="150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UI/Server Team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23"/>
          <p:cNvSpPr/>
          <p:nvPr/>
        </p:nvSpPr>
        <p:spPr>
          <a:xfrm flipH="1">
            <a:off x="6221583" y="2550815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6221683" y="2704639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2949126" y="2939220"/>
            <a:ext cx="150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Tag Team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23"/>
          <p:cNvSpPr/>
          <p:nvPr/>
        </p:nvSpPr>
        <p:spPr>
          <a:xfrm flipH="1">
            <a:off x="2796325" y="2550820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2796426" y="2704644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1164125" y="2939938"/>
            <a:ext cx="150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Power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 Team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3"/>
          <p:cNvSpPr/>
          <p:nvPr/>
        </p:nvSpPr>
        <p:spPr>
          <a:xfrm flipH="1">
            <a:off x="1087525" y="2551538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1087625" y="2705362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Operation/Implementation</a:t>
            </a:r>
            <a:endParaRPr/>
          </a:p>
        </p:txBody>
      </p:sp>
      <p:pic>
        <p:nvPicPr>
          <p:cNvPr id="979" name="Google Shape;97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0" name="Google Shape;980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23"/>
          <p:cNvSpPr txBox="1"/>
          <p:nvPr>
            <p:ph type="title"/>
          </p:nvPr>
        </p:nvSpPr>
        <p:spPr>
          <a:xfrm>
            <a:off x="311700" y="374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Performance Summary</a:t>
            </a:r>
            <a:endParaRPr/>
          </a:p>
        </p:txBody>
      </p:sp>
      <p:graphicFrame>
        <p:nvGraphicFramePr>
          <p:cNvPr id="986" name="Google Shape;986;p123"/>
          <p:cNvGraphicFramePr/>
          <p:nvPr/>
        </p:nvGraphicFramePr>
        <p:xfrm>
          <a:off x="1561913" y="10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040000"/>
                <a:gridCol w="2048800"/>
                <a:gridCol w="1931350"/>
              </a:tblGrid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Desired Value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Measured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Communications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   To Tags:   10 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To Nodes: 100 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 Gateway: 100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13 m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120 m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120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Maintenance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Period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   Tags: &gt; 1 year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Nodes: &gt; 18 hours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3</a:t>
                      </a:r>
                      <a:r>
                        <a:rPr b="1" lang="en">
                          <a:solidFill>
                            <a:srgbClr val="6AA84F"/>
                          </a:solidFill>
                        </a:rPr>
                        <a:t> years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000FF"/>
                          </a:solidFill>
                        </a:rPr>
                        <a:t>7</a:t>
                      </a:r>
                      <a:r>
                        <a:rPr b="1" lang="en">
                          <a:solidFill>
                            <a:srgbClr val="0000FF"/>
                          </a:solidFill>
                        </a:rPr>
                        <a:t>.6 hours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Monitor Update Period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Normal: 1 hr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Emergency: 5 min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Configurable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4</a:t>
                      </a:r>
                      <a:r>
                        <a:rPr b="1" lang="en">
                          <a:solidFill>
                            <a:srgbClr val="6AA84F"/>
                          </a:solidFill>
                        </a:rPr>
                        <a:t> min</a:t>
                      </a:r>
                      <a:r>
                        <a:rPr b="1" lang="en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b="1" lang="en">
                          <a:solidFill>
                            <a:srgbClr val="FF0000"/>
                          </a:solidFill>
                        </a:rPr>
                        <a:t>@ 3 m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Node </a:t>
                      </a:r>
                      <a:r>
                        <a:rPr b="1" lang="en"/>
                        <a:t>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100 Tags &amp; Nodes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100 Tags, 120 Nodes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Server 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Tags: 100 / Node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Nodes: 100 / Gateway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100 Tags per Node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&lt; 81 Nodes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Positioning Error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10 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6.5 m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7" name="Google Shape;987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Test &amp; </a:t>
            </a:r>
            <a:r>
              <a:rPr lang="en"/>
              <a:t>Functional Demonstration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3" name="Google Shape;993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Demonstration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Gateway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Interrogation 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Moving/routine update Tags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Scavenging Demonstration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</a:t>
            </a:r>
            <a:r>
              <a:rPr lang="en"/>
              <a:t>s</a:t>
            </a:r>
            <a:r>
              <a:rPr lang="en"/>
              <a:t>cavenging to charge battery</a:t>
            </a:r>
            <a:endParaRPr/>
          </a:p>
        </p:txBody>
      </p:sp>
      <p:sp>
        <p:nvSpPr>
          <p:cNvPr id="994" name="Google Shape;994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Achievements</a:t>
            </a:r>
            <a:endParaRPr/>
          </a:p>
        </p:txBody>
      </p:sp>
      <p:sp>
        <p:nvSpPr>
          <p:cNvPr id="1000" name="Google Shape;1000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Successful</a:t>
            </a:r>
            <a:r>
              <a:rPr lang="en"/>
              <a:t> </a:t>
            </a:r>
            <a:r>
              <a:rPr lang="en"/>
              <a:t>implementation</a:t>
            </a:r>
            <a:r>
              <a:rPr lang="en"/>
              <a:t> of a Distributed Sensor 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Scalable</a:t>
            </a:r>
            <a:r>
              <a:rPr lang="en"/>
              <a:t> system prototype for 1000+ Tags and 80+ Nodes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Successful</a:t>
            </a:r>
            <a:r>
              <a:rPr lang="en"/>
              <a:t> RF scavenging system to </a:t>
            </a:r>
            <a:r>
              <a:rPr lang="en"/>
              <a:t>supplement</a:t>
            </a:r>
            <a:r>
              <a:rPr lang="en"/>
              <a:t> Tag lifetime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Met</a:t>
            </a:r>
            <a:r>
              <a:rPr lang="en">
                <a:solidFill>
                  <a:schemeClr val="dk1"/>
                </a:solidFill>
              </a:rPr>
              <a:t> design criteria for implementation in Battlefield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Final conclusion</a:t>
            </a:r>
            <a:r>
              <a:rPr b="1" lang="en"/>
              <a:t>:</a:t>
            </a:r>
            <a:r>
              <a:rPr lang="en"/>
              <a:t> MARS concept is an </a:t>
            </a:r>
            <a:r>
              <a:rPr b="1" lang="en"/>
              <a:t>O</a:t>
            </a:r>
            <a:r>
              <a:rPr b="1" lang="en"/>
              <a:t>utstanding Success</a:t>
            </a:r>
            <a:endParaRPr b="1"/>
          </a:p>
        </p:txBody>
      </p:sp>
      <p:sp>
        <p:nvSpPr>
          <p:cNvPr id="1001" name="Google Shape;1001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MARS Applications</a:t>
            </a:r>
            <a:endParaRPr/>
          </a:p>
        </p:txBody>
      </p:sp>
      <p:sp>
        <p:nvSpPr>
          <p:cNvPr id="1007" name="Google Shape;1007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Commercial inventory applications (</a:t>
            </a:r>
            <a:r>
              <a:rPr lang="en">
                <a:solidFill>
                  <a:srgbClr val="000000"/>
                </a:solidFill>
              </a:rPr>
              <a:t>Warehouses)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Mail tracking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Smart </a:t>
            </a:r>
            <a:r>
              <a:rPr lang="en">
                <a:solidFill>
                  <a:srgbClr val="000000"/>
                </a:solidFill>
              </a:rPr>
              <a:t>inventory</a:t>
            </a:r>
            <a:r>
              <a:rPr lang="en">
                <a:solidFill>
                  <a:srgbClr val="000000"/>
                </a:solidFill>
              </a:rPr>
              <a:t> system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Mobile sensor network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8" name="Google Shape;1008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4" name="Google Shape;1014;p127"/>
          <p:cNvSpPr txBox="1"/>
          <p:nvPr/>
        </p:nvSpPr>
        <p:spPr>
          <a:xfrm>
            <a:off x="3976200" y="2992650"/>
            <a:ext cx="11916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5" name="Google Shape;1015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1021" name="Google Shape;1021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3242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242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29942" r="50138" t="64797"/>
          <a:stretch/>
        </p:blipFill>
        <p:spPr>
          <a:xfrm>
            <a:off x="4723075" y="3583100"/>
            <a:ext cx="985074" cy="13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82781" r="5" t="64337"/>
          <a:stretch/>
        </p:blipFill>
        <p:spPr>
          <a:xfrm>
            <a:off x="7336300" y="3564875"/>
            <a:ext cx="851276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 flipH="1">
            <a:off x="4508319" y="324714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4508419" y="478538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 flipH="1">
            <a:off x="6221583" y="324703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6221683" y="478527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 flipH="1">
            <a:off x="2796325" y="324707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2796426" y="478531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 flipH="1">
            <a:off x="1087525" y="325425"/>
            <a:ext cx="1834800" cy="143400"/>
          </a:xfrm>
          <a:prstGeom prst="parallelogram">
            <a:avLst>
              <a:gd fmla="val 96952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1087625" y="479249"/>
            <a:ext cx="1834800" cy="143400"/>
          </a:xfrm>
          <a:prstGeom prst="parallelogram">
            <a:avLst>
              <a:gd fmla="val 96952" name="adj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263474" y="1974650"/>
            <a:ext cx="250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Power Team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263425" y="2431450"/>
            <a:ext cx="2979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Power asset Tags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Offer means of Node interrogation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3242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242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70058" t="77468"/>
          <a:stretch/>
        </p:blipFill>
        <p:spPr>
          <a:xfrm>
            <a:off x="3242375" y="4084775"/>
            <a:ext cx="1480700" cy="8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49861" r="17215" t="70557"/>
          <a:stretch/>
        </p:blipFill>
        <p:spPr>
          <a:xfrm>
            <a:off x="5708150" y="3811150"/>
            <a:ext cx="1628149" cy="11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82781" r="5" t="64337"/>
          <a:stretch/>
        </p:blipFill>
        <p:spPr>
          <a:xfrm>
            <a:off x="7336300" y="3564875"/>
            <a:ext cx="851276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/>
          <p:nvPr/>
        </p:nvSpPr>
        <p:spPr>
          <a:xfrm flipH="1">
            <a:off x="4508319" y="324714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4508419" y="478538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221583" y="324703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6221683" y="478527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 flipH="1">
            <a:off x="2796325" y="324707"/>
            <a:ext cx="1834800" cy="143400"/>
          </a:xfrm>
          <a:prstGeom prst="parallelogram">
            <a:avLst>
              <a:gd fmla="val 96952" name="adj"/>
            </a:avLst>
          </a:prstGeom>
          <a:gradFill>
            <a:gsLst>
              <a:gs pos="0">
                <a:srgbClr val="E06666"/>
              </a:gs>
              <a:gs pos="100000">
                <a:srgbClr val="C6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2796426" y="478531"/>
            <a:ext cx="1834800" cy="143400"/>
          </a:xfrm>
          <a:prstGeom prst="parallelogram">
            <a:avLst>
              <a:gd fmla="val 96952" name="adj"/>
            </a:avLst>
          </a:prstGeom>
          <a:gradFill>
            <a:gsLst>
              <a:gs pos="0">
                <a:srgbClr val="E06666"/>
              </a:gs>
              <a:gs pos="100000">
                <a:srgbClr val="C6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 flipH="1">
            <a:off x="1087525" y="325425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1087625" y="479249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263474" y="1974650"/>
            <a:ext cx="250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Tag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Team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263425" y="2431450"/>
            <a:ext cx="29790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Gather sensor data from tagged assets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Prep data for Node transmission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3242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242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 b="29439" l="49861" r="17215" t="50862"/>
          <a:stretch/>
        </p:blipFill>
        <p:spPr>
          <a:xfrm>
            <a:off x="5708150" y="3031275"/>
            <a:ext cx="1628149" cy="7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22531" l="0" r="70059" t="43143"/>
          <a:stretch/>
        </p:blipFill>
        <p:spPr>
          <a:xfrm>
            <a:off x="3242325" y="2725725"/>
            <a:ext cx="1480700" cy="13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35200" l="29942" r="0" t="50862"/>
          <a:stretch/>
        </p:blipFill>
        <p:spPr>
          <a:xfrm>
            <a:off x="4723075" y="3031275"/>
            <a:ext cx="3464624" cy="5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0" l="82781" r="5" t="64337"/>
          <a:stretch/>
        </p:blipFill>
        <p:spPr>
          <a:xfrm>
            <a:off x="7336300" y="3564875"/>
            <a:ext cx="851276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/>
          <p:nvPr/>
        </p:nvSpPr>
        <p:spPr>
          <a:xfrm flipH="1">
            <a:off x="4508319" y="324714"/>
            <a:ext cx="1834800" cy="143400"/>
          </a:xfrm>
          <a:prstGeom prst="parallelogram">
            <a:avLst>
              <a:gd fmla="val 96952" name="adj"/>
            </a:avLst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4508419" y="478538"/>
            <a:ext cx="1834800" cy="143400"/>
          </a:xfrm>
          <a:prstGeom prst="parallelogram">
            <a:avLst>
              <a:gd fmla="val 96952" name="adj"/>
            </a:avLst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 flipH="1">
            <a:off x="6221583" y="324703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6221683" y="478527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 flipH="1">
            <a:off x="2796325" y="324707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2796426" y="478531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flipH="1">
            <a:off x="1087525" y="325425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1087625" y="479249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263474" y="1974650"/>
            <a:ext cx="250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Node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Team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263425" y="2431450"/>
            <a:ext cx="29790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Gather tag data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Add asset location and time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Packetize for network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3242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242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49140" l="0" r="0" t="5"/>
          <a:stretch/>
        </p:blipFill>
        <p:spPr>
          <a:xfrm>
            <a:off x="3242500" y="1017725"/>
            <a:ext cx="4945199" cy="20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b="0" l="82781" r="5" t="64337"/>
          <a:stretch/>
        </p:blipFill>
        <p:spPr>
          <a:xfrm>
            <a:off x="7336300" y="3564875"/>
            <a:ext cx="851276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/>
          <p:nvPr/>
        </p:nvSpPr>
        <p:spPr>
          <a:xfrm flipH="1">
            <a:off x="4508319" y="324714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4508419" y="478538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 flipH="1">
            <a:off x="6221583" y="324703"/>
            <a:ext cx="1834800" cy="143400"/>
          </a:xfrm>
          <a:prstGeom prst="parallelogram">
            <a:avLst>
              <a:gd fmla="val 96952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6221683" y="478527"/>
            <a:ext cx="1834800" cy="143400"/>
          </a:xfrm>
          <a:prstGeom prst="parallelogram">
            <a:avLst>
              <a:gd fmla="val 96952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 flipH="1">
            <a:off x="2796325" y="324707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2796426" y="478531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 flipH="1">
            <a:off x="1087525" y="325425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1087625" y="479249"/>
            <a:ext cx="1834800" cy="143400"/>
          </a:xfrm>
          <a:prstGeom prst="parallelogram">
            <a:avLst>
              <a:gd fmla="val 96952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263474" y="1974650"/>
            <a:ext cx="2506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UI/Server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263425" y="2432459"/>
            <a:ext cx="2979000" cy="2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Provide means of communication across nodes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Update server with data from network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AutoNum type="arabicParenR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Display information and initiate interrogation from UI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Concept of Operation: Active Tag RFID</a:t>
            </a:r>
            <a:endParaRPr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25" y="1070550"/>
            <a:ext cx="6135949" cy="38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Specifications</a:t>
            </a:r>
            <a:endParaRPr/>
          </a:p>
        </p:txBody>
      </p:sp>
      <p:graphicFrame>
        <p:nvGraphicFramePr>
          <p:cNvPr id="234" name="Google Shape;234;p29"/>
          <p:cNvGraphicFramePr/>
          <p:nvPr/>
        </p:nvGraphicFramePr>
        <p:xfrm>
          <a:off x="470213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040000"/>
                <a:gridCol w="1967425"/>
                <a:gridCol w="4236500"/>
              </a:tblGrid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Communications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   To Tags:   10 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To Nodes: 100 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 Gateway: 100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operating range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Maintenance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Period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   Tags: &gt; 1 year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  Nodes: &gt; 1 shift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Minimum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time before Node/Tag recharge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Monitor Update Period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Normal: 1 hr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Emergency: 5 min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inventory update period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100 Tags &amp; Nodes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number of connections per Node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Server 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100 Tags per Node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100 Nodes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b="1"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number of connected devices server can handle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Positioning Error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10 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location error for monitored assets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&amp; Budget</a:t>
            </a:r>
            <a:endParaRPr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235500" y="1152475"/>
            <a:ext cx="22617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Oswald"/>
              <a:buAutoNum type="arabicPeriod"/>
            </a:pPr>
            <a:r>
              <a:rPr lang="en"/>
              <a:t>Design Phase             (</a:t>
            </a:r>
            <a:r>
              <a:rPr lang="en">
                <a:solidFill>
                  <a:schemeClr val="dk1"/>
                </a:solidFill>
              </a:rPr>
              <a:t>14 Weeks)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AutoNum type="arabicPeriod"/>
            </a:pPr>
            <a:r>
              <a:rPr lang="en"/>
              <a:t>Prototype Phase    (11 Weeks)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Hardware Budget: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          $4000</a:t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800" y="1152475"/>
            <a:ext cx="6416002" cy="373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Power Team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1582950" y="2880525"/>
            <a:ext cx="5978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Jaclyn Chang, Ricardo Del Toro, Delos Edick, Vincent Grap, Albert Reed, Jacob Schmelzel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Acknowledgements</a:t>
            </a:r>
            <a:endParaRPr b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Project Manager</a:t>
            </a:r>
            <a:endParaRPr sz="1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Dr. Scott Teare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dk1"/>
                </a:solidFill>
              </a:rPr>
              <a:t>Technical Advisors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Dr. Aly El-Osery, Dr. Anders Jorgensen, Dr. Seda Senay, Dr. Kevin Wedeward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Department Lab Manager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Chris Pauli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Departments</a:t>
            </a:r>
            <a:endParaRPr sz="16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Department of Electrical Engineering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Introduction: Power Scavenging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MARS </a:t>
            </a:r>
            <a:r>
              <a:rPr lang="en">
                <a:solidFill>
                  <a:schemeClr val="dk1"/>
                </a:solidFill>
              </a:rPr>
              <a:t>is a Supervisory Control and Data Acquisition (SCADA) system composed of a self-powered distributed data collection and sensor network.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</a:t>
            </a:r>
            <a:r>
              <a:rPr b="1" lang="en"/>
              <a:t>Power Subsystem</a:t>
            </a:r>
            <a:r>
              <a:rPr lang="en"/>
              <a:t> uses energy scavenging to provide power to the tags.</a:t>
            </a:r>
            <a:endParaRPr/>
          </a:p>
        </p:txBody>
      </p:sp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/>
          <p:nvPr/>
        </p:nvSpPr>
        <p:spPr>
          <a:xfrm>
            <a:off x="2099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Model</a:t>
            </a:r>
            <a:endParaRPr/>
          </a:p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2099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Subsystem</a:t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b="0" l="29942" r="50138" t="64797"/>
          <a:stretch/>
        </p:blipFill>
        <p:spPr>
          <a:xfrm>
            <a:off x="3580075" y="3583100"/>
            <a:ext cx="985074" cy="13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 rotWithShape="1">
          <a:blip r:embed="rId3">
            <a:alphaModFix/>
          </a:blip>
          <a:srcRect b="0" l="82781" r="5" t="64337"/>
          <a:stretch/>
        </p:blipFill>
        <p:spPr>
          <a:xfrm>
            <a:off x="6193300" y="3564875"/>
            <a:ext cx="851276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Specifications</a:t>
            </a:r>
            <a:endParaRPr/>
          </a:p>
        </p:txBody>
      </p:sp>
      <p:graphicFrame>
        <p:nvGraphicFramePr>
          <p:cNvPr id="281" name="Google Shape;281;p35"/>
          <p:cNvGraphicFramePr/>
          <p:nvPr/>
        </p:nvGraphicFramePr>
        <p:xfrm>
          <a:off x="450025" y="147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1843100"/>
                <a:gridCol w="1598350"/>
                <a:gridCol w="4802475"/>
              </a:tblGrid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 Transfer 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&gt;</a:t>
                      </a:r>
                      <a:r>
                        <a:rPr b="1" lang="en"/>
                        <a:t> 10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requirement to supplement node to tag comms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Average Power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&gt; 4.8 uW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 </a:t>
                      </a:r>
                      <a:r>
                        <a:rPr lang="en"/>
                        <a:t>average power to keep tags operational indefinitely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Sources Decision Matrix</a:t>
            </a:r>
            <a:endParaRPr/>
          </a:p>
        </p:txBody>
      </p:sp>
      <p:graphicFrame>
        <p:nvGraphicFramePr>
          <p:cNvPr id="288" name="Google Shape;288;p36"/>
          <p:cNvGraphicFramePr/>
          <p:nvPr/>
        </p:nvGraphicFramePr>
        <p:xfrm>
          <a:off x="56192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083925"/>
                <a:gridCol w="1671600"/>
                <a:gridCol w="2012400"/>
                <a:gridCol w="1484700"/>
                <a:gridCol w="767525"/>
              </a:tblGrid>
              <a:tr h="64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 Source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Environmental Versatility Rating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Power Production Vs. Size of Unit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Feasibility for Tag Integration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Total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EM Scavenging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56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Thermal Energy Harvesting Unit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Piezoelectric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Inductive Coupling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Magnetic Resonance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Solar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3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Weight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Storage Unit Decision Matrix</a:t>
            </a:r>
            <a:endParaRPr/>
          </a:p>
        </p:txBody>
      </p:sp>
      <p:graphicFrame>
        <p:nvGraphicFramePr>
          <p:cNvPr id="295" name="Google Shape;295;p37"/>
          <p:cNvGraphicFramePr/>
          <p:nvPr/>
        </p:nvGraphicFramePr>
        <p:xfrm>
          <a:off x="743250" y="111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1866900"/>
                <a:gridCol w="1091675"/>
                <a:gridCol w="1367400"/>
                <a:gridCol w="1006400"/>
                <a:gridCol w="1469125"/>
                <a:gridCol w="856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Storage Type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Size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Storage Capacity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Lifetime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Maintenance Rating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Total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None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Capacitor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Rechargeable Battery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Non-Rechargeable Battery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Weight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Standards &amp; Ethical Considerations</a:t>
            </a:r>
            <a:r>
              <a:rPr lang="en"/>
              <a:t> </a:t>
            </a:r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FCC Regulations on ISM Communication Bands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3" name="Google Shape;303;p38"/>
          <p:cNvGraphicFramePr/>
          <p:nvPr/>
        </p:nvGraphicFramePr>
        <p:xfrm>
          <a:off x="952500" y="153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Frequency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Maximum Transmitter Output Power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Antenna Gain 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Effective Isotropic Radiated Power (EIRP)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902 - 928 MHz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 dBm (1 W)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dBi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36 dBm (4 W)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2.400 - 2.4835 GHz 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 dBm (1 W)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dBi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36 dBm (4 W)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5.725 - 5.875 GHz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 dBm (1 W)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dBi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36 dBm (4 W)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Standards &amp; Ethical Considerations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Concerns: FCC Limits for Maximum Permissible Exposure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1" name="Google Shape;311;p39"/>
          <p:cNvGraphicFramePr/>
          <p:nvPr/>
        </p:nvGraphicFramePr>
        <p:xfrm>
          <a:off x="952500" y="15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Limits for Exposure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Power Density @ 900 Mhz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(S = mW/cm</a:t>
                      </a:r>
                      <a:r>
                        <a:rPr b="1" baseline="30000" lang="en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Average Exposure Time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Occupational/Controlled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 = 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Minutes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General Population/Uncontrolled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 = 0.6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 Minutes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2" name="Google Shape;312;p39"/>
          <p:cNvSpPr txBox="1"/>
          <p:nvPr/>
        </p:nvSpPr>
        <p:spPr>
          <a:xfrm>
            <a:off x="1031725" y="3641425"/>
            <a:ext cx="71598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Our Parameters: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Transmitted Power - 1 Watt at 30dBm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Antenna Gain - 5dBi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Transmission </a:t>
            </a:r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 rotWithShape="1">
          <a:blip r:embed="rId3">
            <a:alphaModFix/>
          </a:blip>
          <a:srcRect b="6594" l="0" r="13614" t="0"/>
          <a:stretch/>
        </p:blipFill>
        <p:spPr>
          <a:xfrm>
            <a:off x="106463" y="1494400"/>
            <a:ext cx="4448371" cy="22508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40"/>
          <p:cNvPicPr preferRelativeResize="0"/>
          <p:nvPr/>
        </p:nvPicPr>
        <p:blipFill rotWithShape="1">
          <a:blip r:embed="rId4">
            <a:alphaModFix/>
          </a:blip>
          <a:srcRect b="0" l="0" r="19419" t="0"/>
          <a:stretch/>
        </p:blipFill>
        <p:spPr>
          <a:xfrm>
            <a:off x="4554835" y="1494424"/>
            <a:ext cx="4482703" cy="2250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1" name="Google Shape;3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Transmission Circuitry</a:t>
            </a:r>
            <a:endParaRPr/>
          </a:p>
        </p:txBody>
      </p:sp>
      <p:pic>
        <p:nvPicPr>
          <p:cNvPr id="327" name="Google Shape;327;p41"/>
          <p:cNvPicPr preferRelativeResize="0"/>
          <p:nvPr/>
        </p:nvPicPr>
        <p:blipFill rotWithShape="1">
          <a:blip r:embed="rId3">
            <a:alphaModFix/>
          </a:blip>
          <a:srcRect b="8197" l="0" r="0" t="2992"/>
          <a:stretch/>
        </p:blipFill>
        <p:spPr>
          <a:xfrm>
            <a:off x="1700775" y="1129925"/>
            <a:ext cx="5573100" cy="37120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1"/>
          <p:cNvSpPr txBox="1"/>
          <p:nvPr/>
        </p:nvSpPr>
        <p:spPr>
          <a:xfrm>
            <a:off x="175750" y="2763363"/>
            <a:ext cx="1242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Transmitter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7727200" y="2763363"/>
            <a:ext cx="1242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Receiver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31" name="Google Shape;331;p41"/>
          <p:cNvCxnSpPr>
            <a:stCxn id="329" idx="3"/>
          </p:cNvCxnSpPr>
          <p:nvPr/>
        </p:nvCxnSpPr>
        <p:spPr>
          <a:xfrm>
            <a:off x="1417750" y="2985963"/>
            <a:ext cx="1042800" cy="411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41"/>
          <p:cNvCxnSpPr>
            <a:stCxn id="330" idx="1"/>
          </p:cNvCxnSpPr>
          <p:nvPr/>
        </p:nvCxnSpPr>
        <p:spPr>
          <a:xfrm flipH="1">
            <a:off x="6479200" y="2985963"/>
            <a:ext cx="1248000" cy="599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r>
              <a:rPr lang="en"/>
              <a:t>: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en">
                <a:solidFill>
                  <a:schemeClr val="dk1"/>
                </a:solidFill>
              </a:rPr>
              <a:t>Motivation &amp; Background:	10 min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en">
                <a:solidFill>
                  <a:schemeClr val="dk1"/>
                </a:solidFill>
              </a:rPr>
              <a:t>Subsystem Development: 	15 min + 10 min Q&amp;A (each)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AutoNum type="alphaLcPeriod"/>
            </a:pPr>
            <a:r>
              <a:rPr lang="en">
                <a:solidFill>
                  <a:schemeClr val="dk1"/>
                </a:solidFill>
              </a:rPr>
              <a:t>Power Scavenging Team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AutoNum type="alphaLcPeriod"/>
            </a:pPr>
            <a:r>
              <a:rPr lang="en">
                <a:solidFill>
                  <a:schemeClr val="dk1"/>
                </a:solidFill>
              </a:rPr>
              <a:t>Tag Development Team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AutoNum type="alphaLcPeriod"/>
            </a:pPr>
            <a:r>
              <a:rPr lang="en">
                <a:solidFill>
                  <a:schemeClr val="dk1"/>
                </a:solidFill>
              </a:rPr>
              <a:t>Node Development Team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AutoNum type="alphaLcPeriod"/>
            </a:pPr>
            <a:r>
              <a:rPr lang="en">
                <a:solidFill>
                  <a:schemeClr val="dk1"/>
                </a:solidFill>
              </a:rPr>
              <a:t>User Interface / Server Development Team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en">
                <a:solidFill>
                  <a:schemeClr val="dk1"/>
                </a:solidFill>
              </a:rPr>
              <a:t>Integration, Testing, and Conclusions:	10 minutes + Q&amp;A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en">
                <a:solidFill>
                  <a:schemeClr val="dk1"/>
                </a:solidFill>
              </a:rPr>
              <a:t>Functional Demonstration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Transmission Circuitry</a:t>
            </a:r>
            <a:endParaRPr/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38" y="1093925"/>
            <a:ext cx="5195121" cy="389634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9" name="Google Shape;3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2"/>
          <p:cNvSpPr txBox="1"/>
          <p:nvPr/>
        </p:nvSpPr>
        <p:spPr>
          <a:xfrm>
            <a:off x="6373625" y="1874600"/>
            <a:ext cx="996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Amplifier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41" name="Google Shape;341;p42"/>
          <p:cNvCxnSpPr>
            <a:stCxn id="340" idx="1"/>
          </p:cNvCxnSpPr>
          <p:nvPr/>
        </p:nvCxnSpPr>
        <p:spPr>
          <a:xfrm flipH="1">
            <a:off x="3925025" y="2073800"/>
            <a:ext cx="2448600" cy="644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42"/>
          <p:cNvSpPr txBox="1"/>
          <p:nvPr/>
        </p:nvSpPr>
        <p:spPr>
          <a:xfrm>
            <a:off x="6373625" y="2842900"/>
            <a:ext cx="24486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Voltage controlled oscillator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43" name="Google Shape;343;p42"/>
          <p:cNvCxnSpPr/>
          <p:nvPr/>
        </p:nvCxnSpPr>
        <p:spPr>
          <a:xfrm flipH="1">
            <a:off x="5014625" y="3042100"/>
            <a:ext cx="1359000" cy="648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</a:t>
            </a:r>
            <a:r>
              <a:rPr lang="en"/>
              <a:t>Receiver</a:t>
            </a:r>
            <a:r>
              <a:rPr lang="en"/>
              <a:t> Circuitry</a:t>
            </a:r>
            <a:endParaRPr/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75" y="1295713"/>
            <a:ext cx="2039800" cy="34216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412" y="1667425"/>
            <a:ext cx="4336801" cy="2416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595" y="1295725"/>
            <a:ext cx="2024080" cy="34216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>
            <p:ph type="title"/>
          </p:nvPr>
        </p:nvSpPr>
        <p:spPr>
          <a:xfrm>
            <a:off x="311700" y="44499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Power vs. Range </a:t>
            </a:r>
            <a:endParaRPr/>
          </a:p>
        </p:txBody>
      </p:sp>
      <p:sp>
        <p:nvSpPr>
          <p:cNvPr id="358" name="Google Shape;35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375" y="1093891"/>
            <a:ext cx="6685227" cy="382101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44"/>
          <p:cNvSpPr txBox="1"/>
          <p:nvPr/>
        </p:nvSpPr>
        <p:spPr>
          <a:xfrm>
            <a:off x="3935775" y="3317700"/>
            <a:ext cx="117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Range: 4.5 m, Power: 4.8 uW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Results: Distance vs. Time to Replace 17 mJ </a:t>
            </a:r>
            <a:endParaRPr/>
          </a:p>
        </p:txBody>
      </p:sp>
      <p:sp>
        <p:nvSpPr>
          <p:cNvPr id="366" name="Google Shape;36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688" y="1093925"/>
            <a:ext cx="6844622" cy="382097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Google Shape;368;p45"/>
          <p:cNvSpPr txBox="1"/>
          <p:nvPr/>
        </p:nvSpPr>
        <p:spPr>
          <a:xfrm>
            <a:off x="4113375" y="2784900"/>
            <a:ext cx="1051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Time: 60 min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Range: 4.5 m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Efficiency</a:t>
            </a:r>
            <a:r>
              <a:rPr lang="en"/>
              <a:t> vs. Range</a:t>
            </a:r>
            <a:endParaRPr/>
          </a:p>
        </p:txBody>
      </p:sp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651" y="1093925"/>
            <a:ext cx="6778698" cy="398375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Open Circuit Voltage vs. Power</a:t>
            </a:r>
            <a:endParaRPr/>
          </a:p>
        </p:txBody>
      </p:sp>
      <p:pic>
        <p:nvPicPr>
          <p:cNvPr id="381" name="Google Shape;3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838" y="1093925"/>
            <a:ext cx="6512328" cy="385827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Improved Power vs. Range</a:t>
            </a:r>
            <a:endParaRPr/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76" y="1093925"/>
            <a:ext cx="6364449" cy="38186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Charging Time vs. Range</a:t>
            </a:r>
            <a:endParaRPr/>
          </a:p>
        </p:txBody>
      </p:sp>
      <p:sp>
        <p:nvSpPr>
          <p:cNvPr id="395" name="Google Shape;39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725" y="1093925"/>
            <a:ext cx="6782545" cy="382097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Efficiency </a:t>
            </a:r>
            <a:endParaRPr/>
          </a:p>
        </p:txBody>
      </p:sp>
      <p:graphicFrame>
        <p:nvGraphicFramePr>
          <p:cNvPr id="402" name="Google Shape;402;p50"/>
          <p:cNvGraphicFramePr/>
          <p:nvPr/>
        </p:nvGraphicFramePr>
        <p:xfrm>
          <a:off x="1376350" y="160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{74D671A4-F18D-4F7F-8F80-327D944E483F}</a:tableStyleId>
              </a:tblPr>
              <a:tblGrid>
                <a:gridCol w="2295525"/>
                <a:gridCol w="2000250"/>
                <a:gridCol w="20955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Measured </a:t>
                      </a:r>
                      <a:r>
                        <a:rPr b="1" lang="en"/>
                        <a:t>Section Losses</a:t>
                      </a:r>
                      <a:endParaRPr b="1"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Power Delivered after each Stage (Overall Efficiency)</a:t>
                      </a:r>
                      <a:endParaRPr b="1"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Reflection</a:t>
                      </a:r>
                      <a:endParaRPr b="1"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10%</a:t>
                      </a:r>
                      <a:endParaRPr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90%</a:t>
                      </a:r>
                      <a:endParaRPr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Cable </a:t>
                      </a:r>
                      <a:r>
                        <a:rPr b="1" lang="en"/>
                        <a:t>losses</a:t>
                      </a:r>
                      <a:endParaRPr b="1"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10%</a:t>
                      </a:r>
                      <a:endParaRPr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81%</a:t>
                      </a:r>
                      <a:endParaRPr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Multiplier</a:t>
                      </a:r>
                      <a:endParaRPr b="1"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r>
                        <a:rPr lang="en"/>
                        <a:t>5%</a:t>
                      </a:r>
                      <a:endParaRPr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Battery management</a:t>
                      </a:r>
                      <a:endParaRPr b="1"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68575" marL="6857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3" name="Google Shape;40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Simulation vs. Measured</a:t>
            </a:r>
            <a:endParaRPr/>
          </a:p>
        </p:txBody>
      </p:sp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311700" y="1152475"/>
            <a:ext cx="4257300" cy="376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Transmitted Power: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30 dBm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&lt; 0.6 mW/cm</a:t>
            </a:r>
            <a:r>
              <a:rPr baseline="30000" lang="en">
                <a:solidFill>
                  <a:srgbClr val="6AA84F"/>
                </a:solidFill>
              </a:rPr>
              <a:t>2</a:t>
            </a:r>
            <a:endParaRPr baseline="30000">
              <a:solidFill>
                <a:srgbClr val="6AA84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274E1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/>
              <a:t>Power Transfer Efficiency: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Replenish TX Power Usage (17 mJ) &lt; 60 min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Maximum Range: 4.5 meters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1"/>
          <p:cNvSpPr txBox="1"/>
          <p:nvPr>
            <p:ph idx="1" type="body"/>
          </p:nvPr>
        </p:nvSpPr>
        <p:spPr>
          <a:xfrm>
            <a:off x="4569000" y="1152475"/>
            <a:ext cx="42573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CC0000"/>
                </a:solidFill>
              </a:rPr>
              <a:t>Problems: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Multiplier circuit requires new diodes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Efficiency</a:t>
            </a:r>
            <a:r>
              <a:rPr lang="en">
                <a:solidFill>
                  <a:schemeClr val="dk1"/>
                </a:solidFill>
              </a:rPr>
              <a:t> issues due to cheap construction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38761D"/>
                </a:solidFill>
              </a:rPr>
              <a:t>Resolutions: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Rebuild multiplier circuit with new diodes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Integrate new multiplier circuit with MPPT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More accurate capacitor values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224200" y="2880525"/>
            <a:ext cx="46956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Courtney Bamonte, Nikita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Belooussov, Thomas Dearing, Albert Reed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and Technical Innovations</a:t>
            </a:r>
            <a:endParaRPr/>
          </a:p>
        </p:txBody>
      </p:sp>
      <p:sp>
        <p:nvSpPr>
          <p:cNvPr id="417" name="Google Shape;417;p52"/>
          <p:cNvSpPr txBox="1"/>
          <p:nvPr>
            <p:ph idx="1" type="body"/>
          </p:nvPr>
        </p:nvSpPr>
        <p:spPr>
          <a:xfrm>
            <a:off x="387000" y="1264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Developed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Iterative Design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Multisim Simulations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Frequency Circuit Fabrication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RF Test Equipment: Spectrum Analyzer, Vector Network Analyzer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Etching a PCB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Innovations Implemented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RF power transfer with 3 volt minimum threshold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Inexpensive solution to RF power 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4" name="Google Shape;42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/>
        </p:nvSpPr>
        <p:spPr>
          <a:xfrm>
            <a:off x="1699850" y="3109125"/>
            <a:ext cx="65088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Nikita Belooussov, Nathaniel Freeman, Austin Rudolph, Enrique Sandoval, Matthew Sandoval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0" name="Google Shape;43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</a:t>
            </a:r>
            <a:r>
              <a:rPr lang="en">
                <a:solidFill>
                  <a:srgbClr val="000000"/>
                </a:solidFill>
              </a:rPr>
              <a:t> Team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Introduction: Tags</a:t>
            </a:r>
            <a:endParaRPr/>
          </a:p>
        </p:txBody>
      </p:sp>
      <p:sp>
        <p:nvSpPr>
          <p:cNvPr id="437" name="Google Shape;43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MARS</a:t>
            </a:r>
            <a:r>
              <a:rPr lang="en">
                <a:solidFill>
                  <a:schemeClr val="dk1"/>
                </a:solidFill>
              </a:rPr>
              <a:t> is a Supervisory Control and Data Acquisition (SCADA) system composed of a self-powered distributed data collection and sensor network.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Tags</a:t>
            </a:r>
            <a:r>
              <a:rPr lang="en"/>
              <a:t> are attached to valuable military assets, provide identification and sensor data at least 10 meters from nodes, and respond to asset interrogation signals.</a:t>
            </a:r>
            <a:endParaRPr/>
          </a:p>
        </p:txBody>
      </p:sp>
      <p:sp>
        <p:nvSpPr>
          <p:cNvPr id="438" name="Google Shape;43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as Part of Overall System</a:t>
            </a:r>
            <a:endParaRPr/>
          </a:p>
        </p:txBody>
      </p:sp>
      <p:pic>
        <p:nvPicPr>
          <p:cNvPr id="444" name="Google Shape;4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as Part of Overall System</a:t>
            </a:r>
            <a:endParaRPr/>
          </a:p>
        </p:txBody>
      </p:sp>
      <p:sp>
        <p:nvSpPr>
          <p:cNvPr id="451" name="Google Shape;451;p57"/>
          <p:cNvSpPr/>
          <p:nvPr/>
        </p:nvSpPr>
        <p:spPr>
          <a:xfrm>
            <a:off x="2099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p57"/>
          <p:cNvPicPr preferRelativeResize="0"/>
          <p:nvPr/>
        </p:nvPicPr>
        <p:blipFill rotWithShape="1">
          <a:blip r:embed="rId3">
            <a:alphaModFix/>
          </a:blip>
          <a:srcRect b="0" l="0" r="70058" t="77468"/>
          <a:stretch/>
        </p:blipFill>
        <p:spPr>
          <a:xfrm>
            <a:off x="2099375" y="4084775"/>
            <a:ext cx="1480700" cy="8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7"/>
          <p:cNvPicPr preferRelativeResize="0"/>
          <p:nvPr/>
        </p:nvPicPr>
        <p:blipFill rotWithShape="1">
          <a:blip r:embed="rId3">
            <a:alphaModFix/>
          </a:blip>
          <a:srcRect b="0" l="49861" r="17215" t="70557"/>
          <a:stretch/>
        </p:blipFill>
        <p:spPr>
          <a:xfrm>
            <a:off x="4565150" y="3811150"/>
            <a:ext cx="1628149" cy="11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7"/>
          <p:cNvPicPr preferRelativeResize="0"/>
          <p:nvPr/>
        </p:nvPicPr>
        <p:blipFill rotWithShape="1">
          <a:blip r:embed="rId3">
            <a:alphaModFix/>
          </a:blip>
          <a:srcRect b="0" l="82781" r="5" t="64337"/>
          <a:stretch/>
        </p:blipFill>
        <p:spPr>
          <a:xfrm>
            <a:off x="6193300" y="3564875"/>
            <a:ext cx="851276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Specifications</a:t>
            </a:r>
            <a:endParaRPr/>
          </a:p>
        </p:txBody>
      </p:sp>
      <p:graphicFrame>
        <p:nvGraphicFramePr>
          <p:cNvPr id="462" name="Google Shape;462;p58"/>
          <p:cNvGraphicFramePr/>
          <p:nvPr/>
        </p:nvGraphicFramePr>
        <p:xfrm>
          <a:off x="450025" y="177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040000"/>
                <a:gridCol w="1967425"/>
                <a:gridCol w="4236500"/>
              </a:tblGrid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Communication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&gt; </a:t>
                      </a:r>
                      <a:r>
                        <a:rPr b="1" lang="en"/>
                        <a:t>10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tag-to-node operating range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5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𝜇W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Maximum</a:t>
                      </a:r>
                      <a:r>
                        <a:rPr lang="en"/>
                        <a:t> average power usage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&gt; </a:t>
                      </a:r>
                      <a:r>
                        <a:rPr b="1" lang="en"/>
                        <a:t>100 tags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tags each node can gather data from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Emergency </a:t>
                      </a:r>
                      <a:r>
                        <a:rPr b="1" lang="en"/>
                        <a:t>Interrogation</a:t>
                      </a:r>
                      <a:r>
                        <a:rPr b="1" lang="en"/>
                        <a:t> Signal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5 min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Maximum</a:t>
                      </a:r>
                      <a:r>
                        <a:rPr lang="en"/>
                        <a:t> interrogation response time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3" name="Google Shape;46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Matrix: </a:t>
            </a:r>
            <a:r>
              <a:rPr lang="en"/>
              <a:t>Communication</a:t>
            </a:r>
            <a:r>
              <a:rPr lang="en"/>
              <a:t> Type</a:t>
            </a:r>
            <a:endParaRPr/>
          </a:p>
        </p:txBody>
      </p:sp>
      <p:graphicFrame>
        <p:nvGraphicFramePr>
          <p:cNvPr id="469" name="Google Shape;469;p59"/>
          <p:cNvGraphicFramePr/>
          <p:nvPr/>
        </p:nvGraphicFramePr>
        <p:xfrm>
          <a:off x="817338" y="119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225600"/>
                <a:gridCol w="1124925"/>
                <a:gridCol w="1501825"/>
                <a:gridCol w="1607450"/>
                <a:gridCol w="1049525"/>
              </a:tblGrid>
              <a:tr h="28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Practicality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Interference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Radio Frequency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3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Light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19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Wired Connection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Sound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0" name="Google Shape;47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Matrix: Communication Protocol </a:t>
            </a:r>
            <a:endParaRPr/>
          </a:p>
        </p:txBody>
      </p:sp>
      <p:graphicFrame>
        <p:nvGraphicFramePr>
          <p:cNvPr id="476" name="Google Shape;476;p60"/>
          <p:cNvGraphicFramePr/>
          <p:nvPr/>
        </p:nvGraphicFramePr>
        <p:xfrm>
          <a:off x="20395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209750"/>
                <a:gridCol w="1074000"/>
                <a:gridCol w="1072900"/>
                <a:gridCol w="1797550"/>
                <a:gridCol w="1634800"/>
                <a:gridCol w="947075"/>
              </a:tblGrid>
              <a:tr h="36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 Connections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Availability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Bluetooth Low Energy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Zigbee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19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Dash 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ANT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Wifi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LoRaWan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7" name="Google Shape;47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Matrix: Microcontroller </a:t>
            </a:r>
            <a:endParaRPr/>
          </a:p>
        </p:txBody>
      </p:sp>
      <p:graphicFrame>
        <p:nvGraphicFramePr>
          <p:cNvPr id="483" name="Google Shape;483;p61"/>
          <p:cNvGraphicFramePr/>
          <p:nvPr/>
        </p:nvGraphicFramePr>
        <p:xfrm>
          <a:off x="203475" y="1448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1456175"/>
                <a:gridCol w="1456175"/>
                <a:gridCol w="1456175"/>
                <a:gridCol w="1456175"/>
                <a:gridCol w="1456175"/>
                <a:gridCol w="1456175"/>
              </a:tblGrid>
              <a:tr h="30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Required </a:t>
                      </a:r>
                      <a:r>
                        <a:rPr b="1" lang="en"/>
                        <a:t>Current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Required </a:t>
                      </a:r>
                      <a:r>
                        <a:rPr b="1" lang="en"/>
                        <a:t>Voltage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Availability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PIC16F1708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413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ATTiny84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49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PIC16F877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 (1-5)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4" name="Google Shape;48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4454100" cy="3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military asset inventory procedures are...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Infrequent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Manually performed &amp; recorded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Slow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Wasteful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utomated solutions exist for COTS retailers: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Static, or high maintenance installation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Critically vulnerable to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Neither are suited to Battlefield conditions</a:t>
            </a:r>
            <a:endParaRPr u="sng"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15318"/>
          <a:stretch/>
        </p:blipFill>
        <p:spPr>
          <a:xfrm>
            <a:off x="5041150" y="422050"/>
            <a:ext cx="3674550" cy="1809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7"/>
          <p:cNvSpPr/>
          <p:nvPr/>
        </p:nvSpPr>
        <p:spPr>
          <a:xfrm>
            <a:off x="6746575" y="2295825"/>
            <a:ext cx="263700" cy="20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150" y="2497125"/>
            <a:ext cx="3674550" cy="22901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Engineering Standards &amp; Ethical Considerations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Communications Protocols: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Bluetooth standards (IEEE 802.15.1)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Emissions Safety Regulations: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WBAN compliant (IEEE 802.15.6)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FCC frequencies and power</a:t>
            </a:r>
            <a:endParaRPr/>
          </a:p>
        </p:txBody>
      </p:sp>
      <p:sp>
        <p:nvSpPr>
          <p:cNvPr id="491" name="Google Shape;49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/>
          <p:nvPr/>
        </p:nvSpPr>
        <p:spPr>
          <a:xfrm>
            <a:off x="1561425" y="1176525"/>
            <a:ext cx="5930700" cy="351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 Design Approach</a:t>
            </a:r>
            <a:endParaRPr/>
          </a:p>
        </p:txBody>
      </p:sp>
      <p:sp>
        <p:nvSpPr>
          <p:cNvPr id="498" name="Google Shape;498;p63"/>
          <p:cNvSpPr/>
          <p:nvPr/>
        </p:nvSpPr>
        <p:spPr>
          <a:xfrm>
            <a:off x="4888976" y="1581725"/>
            <a:ext cx="2022165" cy="905186"/>
          </a:xfrm>
          <a:prstGeom prst="flowChartDecision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Antenna</a:t>
            </a:r>
            <a:endParaRPr/>
          </a:p>
        </p:txBody>
      </p:sp>
      <p:sp>
        <p:nvSpPr>
          <p:cNvPr id="499" name="Google Shape;499;p63"/>
          <p:cNvSpPr/>
          <p:nvPr/>
        </p:nvSpPr>
        <p:spPr>
          <a:xfrm>
            <a:off x="1854590" y="1630500"/>
            <a:ext cx="755100" cy="905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500" name="Google Shape;500;p63"/>
          <p:cNvSpPr/>
          <p:nvPr/>
        </p:nvSpPr>
        <p:spPr>
          <a:xfrm>
            <a:off x="2825689" y="1782900"/>
            <a:ext cx="1852200" cy="50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Interrogation</a:t>
            </a:r>
            <a:endParaRPr/>
          </a:p>
        </p:txBody>
      </p:sp>
      <p:sp>
        <p:nvSpPr>
          <p:cNvPr id="501" name="Google Shape;501;p63"/>
          <p:cNvSpPr/>
          <p:nvPr/>
        </p:nvSpPr>
        <p:spPr>
          <a:xfrm>
            <a:off x="5676247" y="2611886"/>
            <a:ext cx="521400" cy="90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3"/>
          <p:cNvSpPr txBox="1"/>
          <p:nvPr/>
        </p:nvSpPr>
        <p:spPr>
          <a:xfrm>
            <a:off x="6102613" y="2819201"/>
            <a:ext cx="1186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Interrupt</a:t>
            </a:r>
            <a:endParaRPr/>
          </a:p>
        </p:txBody>
      </p:sp>
      <p:sp>
        <p:nvSpPr>
          <p:cNvPr id="503" name="Google Shape;503;p63"/>
          <p:cNvSpPr/>
          <p:nvPr/>
        </p:nvSpPr>
        <p:spPr>
          <a:xfrm>
            <a:off x="5159433" y="3642046"/>
            <a:ext cx="1402800" cy="723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</a:t>
            </a:r>
            <a:endParaRPr/>
          </a:p>
        </p:txBody>
      </p:sp>
      <p:sp>
        <p:nvSpPr>
          <p:cNvPr id="504" name="Google Shape;504;p63"/>
          <p:cNvSpPr/>
          <p:nvPr/>
        </p:nvSpPr>
        <p:spPr>
          <a:xfrm>
            <a:off x="3783782" y="3642046"/>
            <a:ext cx="1025100" cy="623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</a:t>
            </a:r>
            <a:endParaRPr/>
          </a:p>
        </p:txBody>
      </p:sp>
      <p:sp>
        <p:nvSpPr>
          <p:cNvPr id="505" name="Google Shape;505;p63"/>
          <p:cNvSpPr/>
          <p:nvPr/>
        </p:nvSpPr>
        <p:spPr>
          <a:xfrm>
            <a:off x="2488845" y="3561443"/>
            <a:ext cx="1025100" cy="804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</a:t>
            </a:r>
            <a:endParaRPr/>
          </a:p>
        </p:txBody>
      </p:sp>
      <p:pic>
        <p:nvPicPr>
          <p:cNvPr id="506" name="Google Shape;5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850" y="2886950"/>
            <a:ext cx="755100" cy="7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 Testing Setup</a:t>
            </a:r>
            <a:endParaRPr/>
          </a:p>
        </p:txBody>
      </p:sp>
      <p:pic>
        <p:nvPicPr>
          <p:cNvPr id="513" name="Google Shape;513;p64"/>
          <p:cNvPicPr preferRelativeResize="0"/>
          <p:nvPr/>
        </p:nvPicPr>
        <p:blipFill rotWithShape="1">
          <a:blip r:embed="rId3">
            <a:alphaModFix/>
          </a:blip>
          <a:srcRect b="13817" l="4493" r="3998" t="2436"/>
          <a:stretch/>
        </p:blipFill>
        <p:spPr>
          <a:xfrm>
            <a:off x="5107175" y="1173075"/>
            <a:ext cx="3044903" cy="371547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50" y="1173075"/>
            <a:ext cx="3895126" cy="355902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Budget</a:t>
            </a:r>
            <a:endParaRPr/>
          </a:p>
        </p:txBody>
      </p:sp>
      <p:graphicFrame>
        <p:nvGraphicFramePr>
          <p:cNvPr id="521" name="Google Shape;521;p65"/>
          <p:cNvGraphicFramePr/>
          <p:nvPr/>
        </p:nvGraphicFramePr>
        <p:xfrm>
          <a:off x="632100" y="133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1969950"/>
                <a:gridCol w="1969950"/>
                <a:gridCol w="1969950"/>
                <a:gridCol w="1969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Activity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Datasheet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Measured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nRF (Bluetooth)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Active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 mW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 mW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PIC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Sleep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1𝜇W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65𝜇W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Active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 mW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 mW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Tag average power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Active 1 sec/hour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4.8 𝜇W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</a:t>
                      </a:r>
                      <a:r>
                        <a:rPr lang="en"/>
                        <a:t> 𝜇W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Active 2 sec/hour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8.5 𝜇W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 𝜇W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Battery life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with 800mAh alone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Active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r>
                        <a:rPr lang="en"/>
                        <a:t> days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 days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Active 2 sec/hour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 years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r>
                        <a:rPr b="1" lang="en"/>
                        <a:t> years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2" name="Google Shape;52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Results: Time Tests (0 meters)</a:t>
            </a:r>
            <a:endParaRPr/>
          </a:p>
        </p:txBody>
      </p:sp>
      <p:pic>
        <p:nvPicPr>
          <p:cNvPr id="528" name="Google Shape;528;p66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923075" y="1017725"/>
            <a:ext cx="5297852" cy="39733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9" name="Google Shape;52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Results: Time Tests (0 meters)</a:t>
            </a:r>
            <a:endParaRPr/>
          </a:p>
        </p:txBody>
      </p:sp>
      <p:pic>
        <p:nvPicPr>
          <p:cNvPr id="535" name="Google Shape;535;p67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923075" y="1017725"/>
            <a:ext cx="5297852" cy="39733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6" name="Google Shape;53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Results: Time Tests (10 meters)</a:t>
            </a:r>
            <a:endParaRPr/>
          </a:p>
        </p:txBody>
      </p:sp>
      <p:pic>
        <p:nvPicPr>
          <p:cNvPr id="542" name="Google Shape;54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3075" y="1017725"/>
            <a:ext cx="5297851" cy="3973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" name="Google Shape;54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Results: Distance </a:t>
            </a:r>
            <a:r>
              <a:rPr lang="en"/>
              <a:t>Tests (6 tags)</a:t>
            </a:r>
            <a:endParaRPr/>
          </a:p>
        </p:txBody>
      </p:sp>
      <p:pic>
        <p:nvPicPr>
          <p:cNvPr id="549" name="Google Shape;549;p69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923075" y="1017725"/>
            <a:ext cx="5297852" cy="39733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0" name="Google Shape;55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Results: Distance Tests (6 tags)</a:t>
            </a:r>
            <a:endParaRPr/>
          </a:p>
        </p:txBody>
      </p:sp>
      <p:pic>
        <p:nvPicPr>
          <p:cNvPr id="556" name="Google Shape;556;p70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923075" y="1017725"/>
            <a:ext cx="5297852" cy="39733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7" name="Google Shape;55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Communication Results: Summary</a:t>
            </a:r>
            <a:endParaRPr/>
          </a:p>
        </p:txBody>
      </p:sp>
      <p:sp>
        <p:nvSpPr>
          <p:cNvPr id="563" name="Google Shape;56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gather 100% of tag data at 15 meters indoors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percentage quickly drops off outside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Longer scan times improve the percentage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Average RSSI: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0 meters: 	-50dBm to -60 dBm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10 meters:	-90dBm to -100 dBm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Better receiving </a:t>
            </a:r>
            <a:r>
              <a:rPr lang="en">
                <a:solidFill>
                  <a:schemeClr val="dk1"/>
                </a:solidFill>
              </a:rPr>
              <a:t>antenna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Stronger Signal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1"/>
          <p:cNvSpPr txBox="1"/>
          <p:nvPr/>
        </p:nvSpPr>
        <p:spPr>
          <a:xfrm>
            <a:off x="5321725" y="2403700"/>
            <a:ext cx="37194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Obstacle Test: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Lowers Distance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Metal Studs</a:t>
            </a:r>
            <a:endParaRPr/>
          </a:p>
        </p:txBody>
      </p:sp>
      <p:sp>
        <p:nvSpPr>
          <p:cNvPr id="565" name="Google Shape;56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GOAL: </a:t>
            </a:r>
            <a:r>
              <a:rPr lang="en">
                <a:solidFill>
                  <a:schemeClr val="dk1"/>
                </a:solidFill>
              </a:rPr>
              <a:t>An automated system to collect, receive, and interpret battlefield asset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Required capabilities: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High mobility, scalability, and resilience on battlefield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Monitor at higher ranges than conventional RFID</a:t>
            </a:r>
            <a:endParaRPr>
              <a:solidFill>
                <a:schemeClr val="dk1"/>
              </a:solidFill>
            </a:endParaRPr>
          </a:p>
          <a:p>
            <a:pPr indent="-342900" lvl="0" marL="457200" marR="11088" rtl="0" algn="just">
              <a:spcBef>
                <a:spcPts val="22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Deliver asset position &amp; time-of-measurement</a:t>
            </a:r>
            <a:endParaRPr>
              <a:solidFill>
                <a:schemeClr val="dk1"/>
              </a:solidFill>
            </a:endParaRPr>
          </a:p>
          <a:p>
            <a:pPr indent="-342900" lvl="0" marL="457200" marR="11088" rtl="0" algn="just">
              <a:lnSpc>
                <a:spcPct val="115000"/>
              </a:lnSpc>
              <a:spcBef>
                <a:spcPts val="22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Low maintenance and deployment cost</a:t>
            </a:r>
            <a:endParaRPr>
              <a:solidFill>
                <a:schemeClr val="dk1"/>
              </a:solidFill>
            </a:endParaRPr>
          </a:p>
          <a:p>
            <a:pPr indent="0" lvl="0" marL="0" marR="11088" rtl="0" algn="just">
              <a:lnSpc>
                <a:spcPct val="115000"/>
              </a:lnSpc>
              <a:spcBef>
                <a:spcPts val="22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11088" rtl="0" algn="just">
              <a:lnSpc>
                <a:spcPct val="115000"/>
              </a:lnSpc>
              <a:spcBef>
                <a:spcPts val="22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Desired capabilities:</a:t>
            </a:r>
            <a:endParaRPr>
              <a:solidFill>
                <a:schemeClr val="dk1"/>
              </a:solidFill>
            </a:endParaRPr>
          </a:p>
          <a:p>
            <a:pPr indent="-342900" lvl="0" marL="457200" marR="11088" rtl="0" algn="just">
              <a:spcBef>
                <a:spcPts val="22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Deliver information on other “local conditions”</a:t>
            </a:r>
            <a:endParaRPr>
              <a:solidFill>
                <a:schemeClr val="dk1"/>
              </a:solidFill>
            </a:endParaRPr>
          </a:p>
          <a:p>
            <a:pPr indent="-342900" lvl="0" marL="457200" marR="11088" rtl="0" algn="just">
              <a:lnSpc>
                <a:spcPct val="115000"/>
              </a:lnSpc>
              <a:spcBef>
                <a:spcPts val="22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Provide queryable user interface for specific assets</a:t>
            </a:r>
            <a:endParaRPr>
              <a:solidFill>
                <a:schemeClr val="dk1"/>
              </a:solidFill>
            </a:endParaRPr>
          </a:p>
          <a:p>
            <a:pPr indent="0" lvl="0" marL="0" marR="11088" rtl="0" algn="just">
              <a:lnSpc>
                <a:spcPct val="115000"/>
              </a:lnSpc>
              <a:spcBef>
                <a:spcPts val="22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 Results</a:t>
            </a:r>
            <a:endParaRPr/>
          </a:p>
        </p:txBody>
      </p:sp>
      <p:sp>
        <p:nvSpPr>
          <p:cNvPr id="571" name="Google Shape;571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Sleep mode: low power and watchdog timer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interrupt: wireless pin interrupt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 time in sleep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Average sleep power:    	65 𝜇W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Average awake power:  	1.5 mW</a:t>
            </a:r>
            <a:endParaRPr/>
          </a:p>
        </p:txBody>
      </p:sp>
      <p:sp>
        <p:nvSpPr>
          <p:cNvPr id="572" name="Google Shape;57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Summary</a:t>
            </a:r>
            <a:endParaRPr/>
          </a:p>
        </p:txBody>
      </p:sp>
      <p:sp>
        <p:nvSpPr>
          <p:cNvPr id="578" name="Google Shape;578;p73"/>
          <p:cNvSpPr txBox="1"/>
          <p:nvPr>
            <p:ph idx="1" type="body"/>
          </p:nvPr>
        </p:nvSpPr>
        <p:spPr>
          <a:xfrm>
            <a:off x="311700" y="1017725"/>
            <a:ext cx="862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CC0000"/>
                </a:solidFill>
              </a:rPr>
              <a:t>Problems:</a:t>
            </a:r>
            <a:endParaRPr>
              <a:solidFill>
                <a:srgbClr val="CC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PIC uses more power than expected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Tags need longer transmitting time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Background </a:t>
            </a:r>
            <a:r>
              <a:rPr lang="en" sz="1800">
                <a:solidFill>
                  <a:schemeClr val="dk1"/>
                </a:solidFill>
              </a:rPr>
              <a:t>n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oise outside is interferes more with the signal than expected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38761D"/>
                </a:solidFill>
              </a:rPr>
              <a:t>Resolutions:</a:t>
            </a:r>
            <a:endParaRPr>
              <a:solidFill>
                <a:srgbClr val="38761D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Optimize program for PIC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</a:rPr>
              <a:t>Stronger Signal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Better Receiving Antenna on nodes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Design SOC with desired communication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9" name="Google Shape;57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Overall Results In Comparison to Specs</a:t>
            </a:r>
            <a:endParaRPr/>
          </a:p>
        </p:txBody>
      </p:sp>
      <p:graphicFrame>
        <p:nvGraphicFramePr>
          <p:cNvPr id="585" name="Google Shape;585;p74"/>
          <p:cNvGraphicFramePr/>
          <p:nvPr/>
        </p:nvGraphicFramePr>
        <p:xfrm>
          <a:off x="1448888" y="11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040000"/>
                <a:gridCol w="1967425"/>
                <a:gridCol w="2238775"/>
              </a:tblGrid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Ideal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Measured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Communications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Tag to Nodes: 10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15 m (indoors)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13 m (outdoors)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 Usage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5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𝜇W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C0000"/>
                          </a:solidFill>
                        </a:rPr>
                        <a:t>73</a:t>
                      </a:r>
                      <a:r>
                        <a:rPr b="1" lang="en">
                          <a:solidFill>
                            <a:srgbClr val="CC0000"/>
                          </a:solidFill>
                        </a:rPr>
                        <a:t> 𝜇W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100 Tags per node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&gt;150 tags 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Emergency Interrogation Signal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5 min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3 min 25 seconds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C0000"/>
                          </a:solidFill>
                        </a:rPr>
                        <a:t>@ 3 meters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6" name="Google Shape;58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Learned and Innovation</a:t>
            </a:r>
            <a:endParaRPr/>
          </a:p>
        </p:txBody>
      </p:sp>
      <p:sp>
        <p:nvSpPr>
          <p:cNvPr id="592" name="Google Shape;59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Learned 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Design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Programming with MPLab-X IDE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Experience with BLE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saving methods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Scanning device IDs rather than device-to-device connections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Wireless pin interrupt</a:t>
            </a:r>
            <a:endParaRPr/>
          </a:p>
        </p:txBody>
      </p:sp>
      <p:sp>
        <p:nvSpPr>
          <p:cNvPr id="593" name="Google Shape;59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599" name="Google Shape;59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Team</a:t>
            </a:r>
            <a:endParaRPr/>
          </a:p>
        </p:txBody>
      </p:sp>
      <p:sp>
        <p:nvSpPr>
          <p:cNvPr id="605" name="Google Shape;605;p77"/>
          <p:cNvSpPr txBox="1"/>
          <p:nvPr/>
        </p:nvSpPr>
        <p:spPr>
          <a:xfrm>
            <a:off x="2885850" y="2896575"/>
            <a:ext cx="33723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Thomas Dearing, Duggan Matson, Brendan Noone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6" name="Google Shape;60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Introduction: Nodes</a:t>
            </a:r>
            <a:endParaRPr/>
          </a:p>
        </p:txBody>
      </p:sp>
      <p:sp>
        <p:nvSpPr>
          <p:cNvPr id="612" name="Google Shape;612;p78"/>
          <p:cNvSpPr txBox="1"/>
          <p:nvPr>
            <p:ph idx="1" type="body"/>
          </p:nvPr>
        </p:nvSpPr>
        <p:spPr>
          <a:xfrm>
            <a:off x="311700" y="1152475"/>
            <a:ext cx="8410800" cy="3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MARS</a:t>
            </a:r>
            <a:r>
              <a:rPr lang="en">
                <a:solidFill>
                  <a:schemeClr val="dk1"/>
                </a:solidFill>
              </a:rPr>
              <a:t> is</a:t>
            </a:r>
            <a:r>
              <a:rPr lang="en">
                <a:solidFill>
                  <a:schemeClr val="dk1"/>
                </a:solidFill>
              </a:rPr>
              <a:t> a</a:t>
            </a:r>
            <a:r>
              <a:rPr lang="en">
                <a:solidFill>
                  <a:schemeClr val="dk1"/>
                </a:solidFill>
              </a:rPr>
              <a:t> Supervisory Control and Data Acquisition (SCADA) system composed of a self-powered distributed data collection and sensor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NODES</a:t>
            </a:r>
            <a:r>
              <a:rPr lang="en">
                <a:solidFill>
                  <a:schemeClr val="dk1"/>
                </a:solidFill>
              </a:rPr>
              <a:t> are mobile, mesh-networked sensors which...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Collect local tag inventories (type and location)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Report local inventory to UI server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Coordinate packets from other Nodes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Provide power to asset Tags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3" name="Google Shape;61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9"/>
          <p:cNvSpPr/>
          <p:nvPr/>
        </p:nvSpPr>
        <p:spPr>
          <a:xfrm>
            <a:off x="2099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0" name="Google Shape;62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Model</a:t>
            </a:r>
            <a:endParaRPr/>
          </a:p>
        </p:txBody>
      </p:sp>
      <p:sp>
        <p:nvSpPr>
          <p:cNvPr id="621" name="Google Shape;62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Subsystem</a:t>
            </a:r>
            <a:endParaRPr/>
          </a:p>
        </p:txBody>
      </p:sp>
      <p:sp>
        <p:nvSpPr>
          <p:cNvPr id="627" name="Google Shape;627;p80"/>
          <p:cNvSpPr/>
          <p:nvPr/>
        </p:nvSpPr>
        <p:spPr>
          <a:xfrm>
            <a:off x="2099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8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9" name="Google Shape;629;p80"/>
          <p:cNvPicPr preferRelativeResize="0"/>
          <p:nvPr/>
        </p:nvPicPr>
        <p:blipFill rotWithShape="1">
          <a:blip r:embed="rId3">
            <a:alphaModFix/>
          </a:blip>
          <a:srcRect b="29439" l="49861" r="17215" t="50862"/>
          <a:stretch/>
        </p:blipFill>
        <p:spPr>
          <a:xfrm>
            <a:off x="4565150" y="3031275"/>
            <a:ext cx="1628149" cy="7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0"/>
          <p:cNvPicPr preferRelativeResize="0"/>
          <p:nvPr/>
        </p:nvPicPr>
        <p:blipFill rotWithShape="1">
          <a:blip r:embed="rId3">
            <a:alphaModFix/>
          </a:blip>
          <a:srcRect b="22531" l="0" r="70059" t="43143"/>
          <a:stretch/>
        </p:blipFill>
        <p:spPr>
          <a:xfrm>
            <a:off x="2099325" y="2725725"/>
            <a:ext cx="1480700" cy="13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0"/>
          <p:cNvPicPr preferRelativeResize="0"/>
          <p:nvPr/>
        </p:nvPicPr>
        <p:blipFill rotWithShape="1">
          <a:blip r:embed="rId3">
            <a:alphaModFix/>
          </a:blip>
          <a:srcRect b="35200" l="29942" r="0" t="50862"/>
          <a:stretch/>
        </p:blipFill>
        <p:spPr>
          <a:xfrm>
            <a:off x="3580075" y="3031275"/>
            <a:ext cx="3464624" cy="5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0"/>
          <p:cNvPicPr preferRelativeResize="0"/>
          <p:nvPr/>
        </p:nvPicPr>
        <p:blipFill rotWithShape="1">
          <a:blip r:embed="rId3">
            <a:alphaModFix/>
          </a:blip>
          <a:srcRect b="0" l="82781" r="5" t="64337"/>
          <a:stretch/>
        </p:blipFill>
        <p:spPr>
          <a:xfrm>
            <a:off x="6193300" y="3564875"/>
            <a:ext cx="851276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Overview</a:t>
            </a:r>
            <a:endParaRPr/>
          </a:p>
        </p:txBody>
      </p:sp>
      <p:pic>
        <p:nvPicPr>
          <p:cNvPr id="639" name="Google Shape;6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663" y="1170125"/>
            <a:ext cx="5280672" cy="38209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0" name="Google Shape;64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Challenges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integrity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power availability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Long-range communications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Long operational lifetime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Device size limitations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Rapid response (Emergency)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 omitted from this study: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Military systems, frequencies, or encryption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Specifications</a:t>
            </a:r>
            <a:endParaRPr/>
          </a:p>
        </p:txBody>
      </p:sp>
      <p:graphicFrame>
        <p:nvGraphicFramePr>
          <p:cNvPr id="646" name="Google Shape;646;p82"/>
          <p:cNvGraphicFramePr/>
          <p:nvPr/>
        </p:nvGraphicFramePr>
        <p:xfrm>
          <a:off x="470213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040000"/>
                <a:gridCol w="1967425"/>
                <a:gridCol w="4236500"/>
              </a:tblGrid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Communications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   </a:t>
                      </a:r>
                      <a:r>
                        <a:rPr b="1" lang="en"/>
                        <a:t>To Tags:   10 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To Nodes: 100 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 Gateway: 100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operating range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Positioning Error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10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location error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Runtime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18 Hours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uptime </a:t>
                      </a:r>
                      <a:r>
                        <a:rPr i="1" lang="en"/>
                        <a:t>between charges</a:t>
                      </a:r>
                      <a:r>
                        <a:rPr lang="en"/>
                        <a:t> at 100% load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Tag Update Period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 min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inventory update period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100 Tags &amp; Nodes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number of connections per Node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Volume: &lt; 300 cm</a:t>
                      </a:r>
                      <a:r>
                        <a:rPr b="1" baseline="30000" lang="en"/>
                        <a:t>3</a:t>
                      </a:r>
                      <a:endParaRPr b="1" baseline="30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Weight: &lt; 250 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Maximum</a:t>
                      </a:r>
                      <a:r>
                        <a:rPr lang="en"/>
                        <a:t> dimensions/mass to easily carried/worn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7" name="Google Shape;64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Matrix: Hardware Development Platform</a:t>
            </a:r>
            <a:endParaRPr/>
          </a:p>
        </p:txBody>
      </p:sp>
      <p:graphicFrame>
        <p:nvGraphicFramePr>
          <p:cNvPr id="653" name="Google Shape;653;p83"/>
          <p:cNvGraphicFramePr/>
          <p:nvPr/>
        </p:nvGraphicFramePr>
        <p:xfrm>
          <a:off x="495075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1962600"/>
                <a:gridCol w="880475"/>
                <a:gridCol w="968350"/>
                <a:gridCol w="1294875"/>
                <a:gridCol w="1248300"/>
                <a:gridCol w="1145900"/>
                <a:gridCol w="754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Platform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INSTR/s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Memory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 Usage (Idle)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 Power Usage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Software Availability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Raspberry Pi 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Raspberry Pi Zero W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Beaglebone Black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ESP32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Arduino 101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Arduino Uno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4" name="Google Shape;65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Matrix: Location &amp; Timing Services</a:t>
            </a:r>
            <a:endParaRPr/>
          </a:p>
        </p:txBody>
      </p:sp>
      <p:graphicFrame>
        <p:nvGraphicFramePr>
          <p:cNvPr id="660" name="Google Shape;660;p84"/>
          <p:cNvGraphicFramePr/>
          <p:nvPr/>
        </p:nvGraphicFramePr>
        <p:xfrm>
          <a:off x="864463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192700"/>
                <a:gridCol w="992325"/>
                <a:gridCol w="1290300"/>
                <a:gridCol w="1066850"/>
                <a:gridCol w="1010900"/>
                <a:gridCol w="862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Location &amp; Timing Service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Update Rate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RB-EAG-11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Quadrino GPS i2c Module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Ublox NEO-M8N GPS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MT3329 GPS Module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Adafruit 66 Channel v3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1" name="Google Shape;66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Matrix: Power Subsystem</a:t>
            </a:r>
            <a:endParaRPr/>
          </a:p>
        </p:txBody>
      </p:sp>
      <p:graphicFrame>
        <p:nvGraphicFramePr>
          <p:cNvPr id="667" name="Google Shape;667;p85"/>
          <p:cNvGraphicFramePr/>
          <p:nvPr/>
        </p:nvGraphicFramePr>
        <p:xfrm>
          <a:off x="968725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053150"/>
                <a:gridCol w="1178575"/>
                <a:gridCol w="1020250"/>
                <a:gridCol w="1197200"/>
                <a:gridCol w="908500"/>
                <a:gridCol w="848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Part Name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Capacity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Volume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Interface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PowerCore 13000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PowerCore 10000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KMASHI 10000mAh Portable Power Bank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8" name="Google Shape;66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Design </a:t>
            </a:r>
            <a:r>
              <a:rPr lang="en"/>
              <a:t>Decisions</a:t>
            </a:r>
            <a:endParaRPr/>
          </a:p>
        </p:txBody>
      </p:sp>
      <p:sp>
        <p:nvSpPr>
          <p:cNvPr id="674" name="Google Shape;674;p86"/>
          <p:cNvSpPr txBox="1"/>
          <p:nvPr>
            <p:ph idx="1" type="body"/>
          </p:nvPr>
        </p:nvSpPr>
        <p:spPr>
          <a:xfrm>
            <a:off x="387900" y="1152475"/>
            <a:ext cx="84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/>
              <a:t>Communications protocols: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/>
              <a:t>Node-Tag: Bluetooth Low Energy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Node-Node-Gateway: LoRa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/>
              <a:t>Software development platform: Node.js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5" name="Google Shape;67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Standards &amp; Ethical Considerations</a:t>
            </a:r>
            <a:endParaRPr/>
          </a:p>
        </p:txBody>
      </p:sp>
      <p:sp>
        <p:nvSpPr>
          <p:cNvPr id="681" name="Google Shape;681;p87"/>
          <p:cNvSpPr txBox="1"/>
          <p:nvPr>
            <p:ph idx="1" type="body"/>
          </p:nvPr>
        </p:nvSpPr>
        <p:spPr>
          <a:xfrm>
            <a:off x="387900" y="1152475"/>
            <a:ext cx="450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/>
              <a:t>Communications Protocols: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/>
              <a:t>Bluetooth (IEEE 802.15.1)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LoRa-WPAN (IEEE 802.15.4)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/>
              <a:t>Emission Safety Regulations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</a:rPr>
              <a:t>U</a:t>
            </a:r>
            <a:r>
              <a:rPr lang="en">
                <a:solidFill>
                  <a:schemeClr val="dk1"/>
                </a:solidFill>
              </a:rPr>
              <a:t>nlicensed RF emissions (FCC Title 47)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000000"/>
                </a:solidFill>
              </a:rPr>
              <a:t>Usage and interference in ISM bands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(IEEE </a:t>
            </a:r>
            <a:r>
              <a:rPr lang="en">
                <a:solidFill>
                  <a:srgbClr val="000000"/>
                </a:solidFill>
              </a:rPr>
              <a:t>802.11)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000000"/>
                </a:solidFill>
              </a:rPr>
              <a:t>Safety for on-body WBAN devices (IEEE 802.15.6)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2" name="Google Shape;682;p87"/>
          <p:cNvSpPr txBox="1"/>
          <p:nvPr>
            <p:ph idx="1" type="body"/>
          </p:nvPr>
        </p:nvSpPr>
        <p:spPr>
          <a:xfrm>
            <a:off x="4815600" y="1152475"/>
            <a:ext cx="40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/>
              <a:t>Information Standards: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/>
              <a:t>G</a:t>
            </a:r>
            <a:r>
              <a:rPr lang="en">
                <a:solidFill>
                  <a:srgbClr val="000000"/>
                </a:solidFill>
              </a:rPr>
              <a:t>eographic location (ISO 6709)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/>
              <a:t>Standardized d</a:t>
            </a:r>
            <a:r>
              <a:rPr lang="en">
                <a:solidFill>
                  <a:srgbClr val="000000"/>
                </a:solidFill>
              </a:rPr>
              <a:t>ate and time (ISO 8601)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/>
              <a:t>Standards for Deployment (Phase 2):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>
                <a:solidFill>
                  <a:srgbClr val="000000"/>
                </a:solidFill>
              </a:rPr>
              <a:t>Military testing regulations (MIL-STD-810)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3" name="Google Shape;68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Node Prototype</a:t>
            </a:r>
            <a:endParaRPr/>
          </a:p>
        </p:txBody>
      </p:sp>
      <p:pic>
        <p:nvPicPr>
          <p:cNvPr id="689" name="Google Shape;689;p88"/>
          <p:cNvPicPr preferRelativeResize="0"/>
          <p:nvPr/>
        </p:nvPicPr>
        <p:blipFill rotWithShape="1">
          <a:blip r:embed="rId3">
            <a:alphaModFix/>
          </a:blip>
          <a:srcRect b="0" l="20620" r="10848" t="9123"/>
          <a:stretch/>
        </p:blipFill>
        <p:spPr>
          <a:xfrm>
            <a:off x="2018325" y="1093925"/>
            <a:ext cx="5107352" cy="38095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0" name="Google Shape;690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GPS Characterization Tests</a:t>
            </a:r>
            <a:endParaRPr/>
          </a:p>
        </p:txBody>
      </p:sp>
      <p:pic>
        <p:nvPicPr>
          <p:cNvPr id="696" name="Google Shape;69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702" y="1170123"/>
            <a:ext cx="4883642" cy="3662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97" name="Google Shape;697;p89"/>
          <p:cNvGrpSpPr/>
          <p:nvPr/>
        </p:nvGrpSpPr>
        <p:grpSpPr>
          <a:xfrm>
            <a:off x="673202" y="1170125"/>
            <a:ext cx="2752100" cy="3662726"/>
            <a:chOff x="673202" y="1017725"/>
            <a:chExt cx="2752100" cy="3662726"/>
          </a:xfrm>
        </p:grpSpPr>
        <p:pic>
          <p:nvPicPr>
            <p:cNvPr id="698" name="Google Shape;698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3202" y="1017725"/>
              <a:ext cx="2752100" cy="366272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699" name="Google Shape;699;p89"/>
            <p:cNvCxnSpPr/>
            <p:nvPr/>
          </p:nvCxnSpPr>
          <p:spPr>
            <a:xfrm flipH="1" rot="10800000">
              <a:off x="1681175" y="1398538"/>
              <a:ext cx="647700" cy="3014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700" name="Google Shape;70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GPS Tracking Error</a:t>
            </a:r>
            <a:endParaRPr/>
          </a:p>
        </p:txBody>
      </p:sp>
      <p:pic>
        <p:nvPicPr>
          <p:cNvPr id="706" name="Google Shape;70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152" y="1170377"/>
            <a:ext cx="4143424" cy="310756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7" name="Google Shape;70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23" y="1170350"/>
            <a:ext cx="4143424" cy="31076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8" name="Google Shape;70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GPS Tracking Error</a:t>
            </a:r>
            <a:endParaRPr/>
          </a:p>
        </p:txBody>
      </p:sp>
      <p:sp>
        <p:nvSpPr>
          <p:cNvPr id="714" name="Google Shape;714;p91"/>
          <p:cNvSpPr txBox="1"/>
          <p:nvPr>
            <p:ph idx="1" type="body"/>
          </p:nvPr>
        </p:nvSpPr>
        <p:spPr>
          <a:xfrm>
            <a:off x="311700" y="1152475"/>
            <a:ext cx="42573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Stationary Positioning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Error (N</a:t>
            </a:r>
            <a:r>
              <a:rPr baseline="-25000" lang="en">
                <a:solidFill>
                  <a:schemeClr val="dk1"/>
                </a:solidFill>
              </a:rPr>
              <a:t>sat</a:t>
            </a:r>
            <a:r>
              <a:rPr lang="en">
                <a:solidFill>
                  <a:schemeClr val="dk1"/>
                </a:solidFill>
              </a:rPr>
              <a:t> = 7):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Low FOV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Mean Error: 		  </a:t>
            </a: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5.1 m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	&lt; 10 m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95% CI Range: 	</a:t>
            </a: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10.2 m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(2%)	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 10 m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Mobile Positioning Error (N</a:t>
            </a:r>
            <a:r>
              <a:rPr baseline="-25000" lang="en">
                <a:solidFill>
                  <a:schemeClr val="dk1"/>
                </a:solidFill>
              </a:rPr>
              <a:t>sat</a:t>
            </a:r>
            <a:r>
              <a:rPr lang="en">
                <a:solidFill>
                  <a:schemeClr val="dk1"/>
                </a:solidFill>
              </a:rPr>
              <a:t> = 10):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High FOV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Mean Error: 		 </a:t>
            </a: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2.7 m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		&lt; 10 m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95% CI Range: 	 </a:t>
            </a:r>
            <a:r>
              <a:rPr lang="en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6.3 m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		&lt; 10 m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Using ISO 6709/8601 for reporting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p91"/>
          <p:cNvSpPr txBox="1"/>
          <p:nvPr>
            <p:ph idx="1" type="body"/>
          </p:nvPr>
        </p:nvSpPr>
        <p:spPr>
          <a:xfrm>
            <a:off x="4569000" y="1152475"/>
            <a:ext cx="42573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CC0000"/>
                </a:solidFill>
              </a:rPr>
              <a:t>Problems:</a:t>
            </a:r>
            <a:endParaRPr>
              <a:solidFill>
                <a:srgbClr val="CC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Error tolerance varies with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</a:t>
            </a:r>
            <a:r>
              <a:rPr baseline="-25000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sat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Estimate is a minimum value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38761D"/>
                </a:solidFill>
              </a:rPr>
              <a:t>Resolutions: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Aiding antenna used to increase N</a:t>
            </a:r>
            <a:r>
              <a:rPr baseline="-25000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sat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Require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</a:t>
            </a:r>
            <a:r>
              <a:rPr baseline="-25000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sat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≥ 10 on fix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Enabled tag triangulation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6" name="Google Shape;716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M.A.R.S.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feasibility prototype of a </a:t>
            </a:r>
            <a:r>
              <a:rPr b="1" lang="en"/>
              <a:t>Military Asset Reporting System</a:t>
            </a:r>
            <a:r>
              <a:rPr lang="en"/>
              <a:t>, which will </a:t>
            </a: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ollect, interpret, and deliver battlefield asset data to the end-user.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 Supervisory Control and Data Acquisition (SCADA) system composed of a self-powered distributed data collection and sensor network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Runtime</a:t>
            </a:r>
            <a:endParaRPr/>
          </a:p>
        </p:txBody>
      </p:sp>
      <p:sp>
        <p:nvSpPr>
          <p:cNvPr id="722" name="Google Shape;722;p92"/>
          <p:cNvSpPr txBox="1"/>
          <p:nvPr>
            <p:ph idx="1" type="body"/>
          </p:nvPr>
        </p:nvSpPr>
        <p:spPr>
          <a:xfrm>
            <a:off x="311700" y="1152475"/>
            <a:ext cx="42573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18 H runtime on 10,000 mAH battery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2.78 W Max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/>
              <a:t>Per-element maximal power usage: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/>
              <a:t>Pi Zero (CPU Max): 	</a:t>
            </a:r>
            <a:r>
              <a:rPr lang="en">
                <a:solidFill>
                  <a:srgbClr val="6AA84F"/>
                </a:solidFill>
              </a:rPr>
              <a:t>1.25 W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Arduino Uno (Max):	</a:t>
            </a:r>
            <a:r>
              <a:rPr lang="en">
                <a:solidFill>
                  <a:srgbClr val="6AA84F"/>
                </a:solidFill>
              </a:rPr>
              <a:t>0.40 W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GPS (Fixed): 		</a:t>
            </a:r>
            <a:r>
              <a:rPr lang="en">
                <a:solidFill>
                  <a:srgbClr val="6AA84F"/>
                </a:solidFill>
              </a:rPr>
              <a:t>0.07 W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BT &amp; LoRa TRX: 	</a:t>
            </a:r>
            <a:r>
              <a:rPr lang="en">
                <a:solidFill>
                  <a:srgbClr val="6AA84F"/>
                </a:solidFill>
              </a:rPr>
              <a:t>0.73 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RF Transmitter: 	</a:t>
            </a:r>
            <a:r>
              <a:rPr lang="en">
                <a:solidFill>
                  <a:srgbClr val="FF0000"/>
                </a:solidFill>
              </a:rPr>
              <a:t>6.50 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runtime at </a:t>
            </a:r>
            <a:r>
              <a:rPr lang="en">
                <a:solidFill>
                  <a:srgbClr val="FF0000"/>
                </a:solidFill>
              </a:rPr>
              <a:t>7</a:t>
            </a:r>
            <a:r>
              <a:rPr lang="en">
                <a:solidFill>
                  <a:srgbClr val="FF0000"/>
                </a:solidFill>
              </a:rPr>
              <a:t>.6 h</a:t>
            </a:r>
            <a:r>
              <a:rPr lang="en"/>
              <a:t> &lt; 18 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45</a:t>
            </a:r>
            <a:r>
              <a:rPr lang="en">
                <a:solidFill>
                  <a:srgbClr val="6AA84F"/>
                </a:solidFill>
              </a:rPr>
              <a:t> h</a:t>
            </a:r>
            <a:r>
              <a:rPr lang="en"/>
              <a:t> w/o transmitter</a:t>
            </a:r>
            <a:endParaRPr/>
          </a:p>
        </p:txBody>
      </p:sp>
      <p:sp>
        <p:nvSpPr>
          <p:cNvPr id="723" name="Google Shape;723;p92"/>
          <p:cNvSpPr txBox="1"/>
          <p:nvPr>
            <p:ph idx="1" type="body"/>
          </p:nvPr>
        </p:nvSpPr>
        <p:spPr>
          <a:xfrm>
            <a:off x="4569000" y="1152475"/>
            <a:ext cx="42573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CC0000"/>
                </a:solidFill>
              </a:rPr>
              <a:t>Problems: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RF transmitter is inefficient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38761D"/>
                </a:solidFill>
              </a:rPr>
              <a:t>Resolutions: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</a:rPr>
              <a:t>Improve efficiency of power transfer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Establish battery charging rotation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Single board / MCU solution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24" name="Google Shape;724;p92"/>
          <p:cNvGrpSpPr/>
          <p:nvPr/>
        </p:nvGrpSpPr>
        <p:grpSpPr>
          <a:xfrm>
            <a:off x="3398175" y="2453518"/>
            <a:ext cx="1014250" cy="877507"/>
            <a:chOff x="3398175" y="2529718"/>
            <a:chExt cx="1014250" cy="877507"/>
          </a:xfrm>
        </p:grpSpPr>
        <p:sp>
          <p:nvSpPr>
            <p:cNvPr id="725" name="Google Shape;725;p92"/>
            <p:cNvSpPr/>
            <p:nvPr/>
          </p:nvSpPr>
          <p:spPr>
            <a:xfrm>
              <a:off x="3398175" y="2529718"/>
              <a:ext cx="121200" cy="877500"/>
            </a:xfrm>
            <a:prstGeom prst="rightBrace">
              <a:avLst>
                <a:gd fmla="val 79042" name="adj1"/>
                <a:gd fmla="val 50000" name="adj2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2"/>
            <p:cNvSpPr txBox="1"/>
            <p:nvPr/>
          </p:nvSpPr>
          <p:spPr>
            <a:xfrm>
              <a:off x="3585325" y="2529725"/>
              <a:ext cx="827100" cy="8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swald"/>
                  <a:ea typeface="Oswald"/>
                  <a:cs typeface="Oswald"/>
                  <a:sym typeface="Oswald"/>
                </a:rPr>
                <a:t>Measured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AA84F"/>
                  </a:solidFill>
                  <a:latin typeface="Oswald"/>
                  <a:ea typeface="Oswald"/>
                  <a:cs typeface="Oswald"/>
                  <a:sym typeface="Oswald"/>
                </a:rPr>
                <a:t>1.1</a:t>
              </a:r>
              <a:r>
                <a:rPr lang="en">
                  <a:solidFill>
                    <a:srgbClr val="6AA84F"/>
                  </a:solidFill>
                  <a:latin typeface="Oswald"/>
                  <a:ea typeface="Oswald"/>
                  <a:cs typeface="Oswald"/>
                  <a:sym typeface="Oswald"/>
                </a:rPr>
                <a:t> W</a:t>
              </a: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727" name="Google Shape;72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Communications Ranges</a:t>
            </a:r>
            <a:endParaRPr/>
          </a:p>
        </p:txBody>
      </p:sp>
      <p:sp>
        <p:nvSpPr>
          <p:cNvPr id="733" name="Google Shape;733;p93"/>
          <p:cNvSpPr txBox="1"/>
          <p:nvPr>
            <p:ph idx="1" type="body"/>
          </p:nvPr>
        </p:nvSpPr>
        <p:spPr>
          <a:xfrm>
            <a:off x="311700" y="1152475"/>
            <a:ext cx="42573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Node-Tag: BLE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</a:rPr>
              <a:t>Indoor LOS: 	    </a:t>
            </a:r>
            <a:r>
              <a:rPr lang="en">
                <a:solidFill>
                  <a:srgbClr val="6AA84F"/>
                </a:solidFill>
              </a:rPr>
              <a:t>&gt; 15 m	0% Loss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Outdoor LOS: 	    </a:t>
            </a:r>
            <a:r>
              <a:rPr lang="en">
                <a:solidFill>
                  <a:srgbClr val="6AA84F"/>
                </a:solidFill>
              </a:rPr>
              <a:t>&gt; 13 m	0% Loss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Node-Node-Server: LoRa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</a:rPr>
              <a:t>Indoor LOS: 	    </a:t>
            </a:r>
            <a:r>
              <a:rPr lang="en">
                <a:solidFill>
                  <a:srgbClr val="6AA84F"/>
                </a:solidFill>
              </a:rPr>
              <a:t>&lt;  50 m	0% Loss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Indoor OBS:	    </a:t>
            </a:r>
            <a:r>
              <a:rPr lang="en">
                <a:solidFill>
                  <a:srgbClr val="6AA84F"/>
                </a:solidFill>
              </a:rPr>
              <a:t>&lt;  50 m	0% Loss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Outdoor LOS:	    </a:t>
            </a:r>
            <a:r>
              <a:rPr lang="en">
                <a:solidFill>
                  <a:srgbClr val="6AA84F"/>
                </a:solidFill>
              </a:rPr>
              <a:t>&lt;120 m 	0% Loss</a:t>
            </a:r>
            <a:endParaRPr>
              <a:solidFill>
                <a:srgbClr val="6AA84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			    </a:t>
            </a:r>
            <a:r>
              <a:rPr lang="en" sz="1400">
                <a:solidFill>
                  <a:srgbClr val="6AA84F"/>
                </a:solidFill>
              </a:rPr>
              <a:t>&gt;230 m 	35% Loss</a:t>
            </a:r>
            <a:endParaRPr sz="1400"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Outdoor OBS:	    </a:t>
            </a:r>
            <a:r>
              <a:rPr lang="en">
                <a:solidFill>
                  <a:srgbClr val="1155CC"/>
                </a:solidFill>
              </a:rPr>
              <a:t>Obstruction dependent</a:t>
            </a:r>
            <a:endParaRPr/>
          </a:p>
        </p:txBody>
      </p:sp>
      <p:sp>
        <p:nvSpPr>
          <p:cNvPr id="734" name="Google Shape;734;p93"/>
          <p:cNvSpPr txBox="1"/>
          <p:nvPr>
            <p:ph idx="1" type="body"/>
          </p:nvPr>
        </p:nvSpPr>
        <p:spPr>
          <a:xfrm>
            <a:off x="4569000" y="1152475"/>
            <a:ext cx="42573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CC0000"/>
                </a:solidFill>
              </a:rPr>
              <a:t>Problems: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Tags transmission distance outside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LoRa blocked by large buildings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swald"/>
              <a:buChar char="●"/>
            </a:pPr>
            <a:r>
              <a:rPr lang="en">
                <a:solidFill>
                  <a:srgbClr val="38761D"/>
                </a:solidFill>
              </a:rPr>
              <a:t>Resolutions: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Add external receiving antenna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Determine building size / construction and consider in deployment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5" name="Google Shape;735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Asset Update Period, Scalability, &amp; Mobility</a:t>
            </a:r>
            <a:endParaRPr/>
          </a:p>
        </p:txBody>
      </p:sp>
      <p:sp>
        <p:nvSpPr>
          <p:cNvPr id="741" name="Google Shape;741;p94"/>
          <p:cNvSpPr txBox="1"/>
          <p:nvPr>
            <p:ph idx="1" type="body"/>
          </p:nvPr>
        </p:nvSpPr>
        <p:spPr>
          <a:xfrm>
            <a:off x="311700" y="1152475"/>
            <a:ext cx="42573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Asset ID / location update time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/>
              <a:t>Routing length: 	10 Nodes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Char char="○"/>
            </a:pPr>
            <a:r>
              <a:rPr lang="en"/>
              <a:t>1-Node</a:t>
            </a:r>
            <a:r>
              <a:rPr lang="en"/>
              <a:t> routing time: 	411 ms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Max routing delay:	</a:t>
            </a:r>
            <a:r>
              <a:rPr lang="en">
                <a:solidFill>
                  <a:srgbClr val="6AA84F"/>
                </a:solidFill>
              </a:rPr>
              <a:t>4.11 s</a:t>
            </a:r>
            <a:r>
              <a:rPr lang="en"/>
              <a:t>   &lt;&lt;   1 hr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Functional Req. of 100 Nodes / Gateway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120 Nodes / Gateway</a:t>
            </a:r>
            <a:r>
              <a:rPr lang="en">
                <a:solidFill>
                  <a:schemeClr val="dk1"/>
                </a:solidFill>
              </a:rPr>
              <a:t> at 10% Net loss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</a:rPr>
              <a:t>Prototype Size &amp; Weight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Size: 		</a:t>
            </a:r>
            <a:r>
              <a:rPr lang="en">
                <a:solidFill>
                  <a:srgbClr val="6AA84F"/>
                </a:solidFill>
              </a:rPr>
              <a:t>270 cm</a:t>
            </a:r>
            <a:r>
              <a:rPr baseline="30000" lang="en">
                <a:solidFill>
                  <a:srgbClr val="6AA84F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	&lt; 300 cm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Weight: 	</a:t>
            </a:r>
            <a:r>
              <a:rPr lang="en">
                <a:solidFill>
                  <a:srgbClr val="6AA84F"/>
                </a:solidFill>
              </a:rPr>
              <a:t>247 g </a:t>
            </a:r>
            <a:r>
              <a:rPr lang="en">
                <a:solidFill>
                  <a:schemeClr val="dk1"/>
                </a:solidFill>
              </a:rPr>
              <a:t>		&lt; 250 g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Summary</a:t>
            </a:r>
            <a:endParaRPr/>
          </a:p>
        </p:txBody>
      </p:sp>
      <p:graphicFrame>
        <p:nvGraphicFramePr>
          <p:cNvPr id="748" name="Google Shape;748;p95"/>
          <p:cNvGraphicFramePr/>
          <p:nvPr/>
        </p:nvGraphicFramePr>
        <p:xfrm>
          <a:off x="1824213" y="114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260125"/>
                <a:gridCol w="1836825"/>
                <a:gridCol w="1398625"/>
              </a:tblGrid>
              <a:tr h="34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Ideal </a:t>
                      </a: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Measured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Communications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   To Tags:   10 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To Nodes: 100 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 Gateway: 100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13 m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120 m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120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Positioning Error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6.5 m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Runtime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18 hrs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7.6 hrs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Tag Update Period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 min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4 s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Tags: </a:t>
                      </a:r>
                      <a:r>
                        <a:rPr b="1" lang="en"/>
                        <a:t>100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Nodes: 100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100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120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Volume: 300 cm</a:t>
                      </a:r>
                      <a:r>
                        <a:rPr b="1" baseline="30000" lang="en"/>
                        <a:t>3</a:t>
                      </a:r>
                      <a:endParaRPr b="1" baseline="30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Weight:  250 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b="1" lang="en">
                          <a:solidFill>
                            <a:srgbClr val="6AA84F"/>
                          </a:solidFill>
                        </a:rPr>
                        <a:t>270 cm</a:t>
                      </a:r>
                      <a:r>
                        <a:rPr b="1" baseline="30000" lang="en">
                          <a:solidFill>
                            <a:srgbClr val="6AA84F"/>
                          </a:solidFill>
                        </a:rPr>
                        <a:t>3</a:t>
                      </a:r>
                      <a:endParaRPr b="1" baseline="30000"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</a:rPr>
                        <a:t>247 g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9" name="Google Shape;749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and Technical Innovations</a:t>
            </a:r>
            <a:endParaRPr/>
          </a:p>
        </p:txBody>
      </p:sp>
      <p:sp>
        <p:nvSpPr>
          <p:cNvPr id="755" name="Google Shape;755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Skills Developed: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Iterative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Project management and leadership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Development of a functional Ad-Hoc mesh sensor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Development of a GPS accuracy characterization protocol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Protocols: JSON, LoRa</a:t>
            </a:r>
            <a:r>
              <a:rPr lang="en">
                <a:solidFill>
                  <a:schemeClr val="dk1"/>
                </a:solidFill>
              </a:rPr>
              <a:t>,</a:t>
            </a:r>
            <a:r>
              <a:rPr lang="en"/>
              <a:t> and 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Innovative Design Element: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LoRa Mesh Network (Coop with UI/Server Team)</a:t>
            </a:r>
            <a:endParaRPr/>
          </a:p>
        </p:txBody>
      </p:sp>
      <p:sp>
        <p:nvSpPr>
          <p:cNvPr id="756" name="Google Shape;75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762" name="Google Shape;762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96868"/>
            </a:gs>
            <a:gs pos="50000">
              <a:srgbClr val="ECCC93"/>
            </a:gs>
            <a:gs pos="100000">
              <a:srgbClr val="FFFFFF"/>
            </a:gs>
          </a:gsLst>
          <a:lin ang="5400700" scaled="0"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UI/Server Team</a:t>
            </a:r>
            <a:endParaRPr/>
          </a:p>
        </p:txBody>
      </p:sp>
      <p:sp>
        <p:nvSpPr>
          <p:cNvPr id="768" name="Google Shape;768;p98"/>
          <p:cNvSpPr txBox="1"/>
          <p:nvPr/>
        </p:nvSpPr>
        <p:spPr>
          <a:xfrm>
            <a:off x="2325000" y="2880525"/>
            <a:ext cx="4494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Courtney Bamonte, Dominic Borunda, Zach Harris, Christopher Rey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9" name="Google Shape;769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Introduction: UI/Server</a:t>
            </a:r>
            <a:endParaRPr/>
          </a:p>
        </p:txBody>
      </p:sp>
      <p:sp>
        <p:nvSpPr>
          <p:cNvPr id="775" name="Google Shape;775;p99"/>
          <p:cNvSpPr txBox="1"/>
          <p:nvPr>
            <p:ph idx="1" type="body"/>
          </p:nvPr>
        </p:nvSpPr>
        <p:spPr>
          <a:xfrm>
            <a:off x="311700" y="1152475"/>
            <a:ext cx="841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MARS</a:t>
            </a:r>
            <a:r>
              <a:rPr lang="en">
                <a:solidFill>
                  <a:schemeClr val="dk1"/>
                </a:solidFill>
              </a:rPr>
              <a:t> is a Supervisory Control and Data Acquisition (SCADA) system composed of a self-powered distributed data collection and sensor network.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User Interface and Server</a:t>
            </a:r>
            <a:r>
              <a:rPr lang="en"/>
              <a:t> is</a:t>
            </a:r>
            <a:r>
              <a:rPr b="1" lang="en"/>
              <a:t> </a:t>
            </a:r>
            <a:r>
              <a:rPr lang="en"/>
              <a:t>an</a:t>
            </a:r>
            <a:r>
              <a:rPr lang="en"/>
              <a:t> interactive interface which sends and receives information throughout MARS and allows the user to access specific and systemwide data.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Goals</a:t>
            </a:r>
            <a:endParaRPr/>
          </a:p>
        </p:txBody>
      </p:sp>
      <p:sp>
        <p:nvSpPr>
          <p:cNvPr id="782" name="Google Shape;782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 server to collect and store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Organize display for easy asset discovery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Reliable communication to battlefield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Resilient network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 data packetization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1"/>
          <p:cNvSpPr/>
          <p:nvPr/>
        </p:nvSpPr>
        <p:spPr>
          <a:xfrm>
            <a:off x="2099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0" name="Google Shape;790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Model</a:t>
            </a:r>
            <a:endParaRPr/>
          </a:p>
        </p:txBody>
      </p:sp>
      <p:sp>
        <p:nvSpPr>
          <p:cNvPr id="791" name="Google Shape;791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M.A.R.S.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distributed sensor network approach is well suited to this application: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Distributed monitor hardware promotes: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Resilience to environmental damage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scalability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Gradual deployment &amp; low </a:t>
            </a:r>
            <a:r>
              <a:rPr lang="en"/>
              <a:t>maintenance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Lower energy requirements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 database promotes: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data integrity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access from end-user</a:t>
            </a:r>
            <a:endParaRPr/>
          </a:p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Subsystem</a:t>
            </a:r>
            <a:endParaRPr/>
          </a:p>
        </p:txBody>
      </p:sp>
      <p:sp>
        <p:nvSpPr>
          <p:cNvPr id="797" name="Google Shape;797;p102"/>
          <p:cNvSpPr/>
          <p:nvPr/>
        </p:nvSpPr>
        <p:spPr>
          <a:xfrm>
            <a:off x="2099375" y="1017725"/>
            <a:ext cx="4945200" cy="39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10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099375" y="1017725"/>
            <a:ext cx="4945319" cy="395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9" name="Google Shape;799;p102"/>
          <p:cNvPicPr preferRelativeResize="0"/>
          <p:nvPr/>
        </p:nvPicPr>
        <p:blipFill rotWithShape="1">
          <a:blip r:embed="rId3">
            <a:alphaModFix/>
          </a:blip>
          <a:srcRect b="49140" l="0" r="0" t="5"/>
          <a:stretch/>
        </p:blipFill>
        <p:spPr>
          <a:xfrm>
            <a:off x="2099500" y="1017725"/>
            <a:ext cx="4945199" cy="20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2"/>
          <p:cNvPicPr preferRelativeResize="0"/>
          <p:nvPr/>
        </p:nvPicPr>
        <p:blipFill rotWithShape="1">
          <a:blip r:embed="rId3">
            <a:alphaModFix/>
          </a:blip>
          <a:srcRect b="0" l="82781" r="5" t="64337"/>
          <a:stretch/>
        </p:blipFill>
        <p:spPr>
          <a:xfrm>
            <a:off x="6193300" y="3564875"/>
            <a:ext cx="851276" cy="1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Specifications</a:t>
            </a:r>
            <a:endParaRPr/>
          </a:p>
        </p:txBody>
      </p:sp>
      <p:graphicFrame>
        <p:nvGraphicFramePr>
          <p:cNvPr id="807" name="Google Shape;807;p103"/>
          <p:cNvGraphicFramePr/>
          <p:nvPr/>
        </p:nvGraphicFramePr>
        <p:xfrm>
          <a:off x="311688" y="105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2042925"/>
                <a:gridCol w="2223050"/>
                <a:gridCol w="4307500"/>
              </a:tblGrid>
              <a:tr h="4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Communications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    To Nodes: 100 m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 Gateway: 100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operating range for protocol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Positioning Error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10 m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location service error for tag triangulation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Hardware 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100 Nodes w/ 100 Tags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Minimum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number of connected devices per Node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Server </a:t>
                      </a:r>
                      <a:r>
                        <a:rPr b="1" lang="en"/>
                        <a:t>Scalability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100 Nodes w/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100 Tags each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number of connected devices server can handle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Throughput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 kbps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network load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UI Functions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Tag Triangulation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Interrogation Signal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Minimum</a:t>
                      </a:r>
                      <a:r>
                        <a:rPr lang="en"/>
                        <a:t> functional applications on UI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8" name="Google Shape;80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Breakdown</a:t>
            </a:r>
            <a:endParaRPr/>
          </a:p>
        </p:txBody>
      </p:sp>
      <p:pic>
        <p:nvPicPr>
          <p:cNvPr id="814" name="Google Shape;814;p104"/>
          <p:cNvPicPr preferRelativeResize="0"/>
          <p:nvPr/>
        </p:nvPicPr>
        <p:blipFill rotWithShape="1">
          <a:blip r:embed="rId3">
            <a:alphaModFix/>
          </a:blip>
          <a:srcRect b="20496" l="0" r="0" t="0"/>
          <a:stretch/>
        </p:blipFill>
        <p:spPr>
          <a:xfrm>
            <a:off x="1593563" y="1204550"/>
            <a:ext cx="5956874" cy="3552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5" name="Google Shape;815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Decision Matrix: Server to Node Communication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821" name="Google Shape;821;p105"/>
          <p:cNvGraphicFramePr/>
          <p:nvPr/>
        </p:nvGraphicFramePr>
        <p:xfrm>
          <a:off x="671113" y="1130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1436350"/>
                <a:gridCol w="741250"/>
                <a:gridCol w="1368475"/>
                <a:gridCol w="1232675"/>
                <a:gridCol w="1095575"/>
                <a:gridCol w="1155425"/>
                <a:gridCol w="772025"/>
              </a:tblGrid>
              <a:tr h="44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UI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Performance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Modularity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Reactivity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Feasibility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HTTP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Golang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NodeJS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4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Vert.x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Weights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2" name="Google Shape;82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Decision Matrix: Gateway Node to Node </a:t>
            </a:r>
            <a:r>
              <a:rPr lang="en">
                <a:solidFill>
                  <a:srgbClr val="000000"/>
                </a:solidFill>
              </a:rPr>
              <a:t>Communication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828" name="Google Shape;828;p106"/>
          <p:cNvGraphicFramePr/>
          <p:nvPr/>
        </p:nvGraphicFramePr>
        <p:xfrm>
          <a:off x="999325" y="117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1528550"/>
                <a:gridCol w="884450"/>
                <a:gridCol w="1206500"/>
                <a:gridCol w="1426675"/>
                <a:gridCol w="986325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Range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Data Rate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Network Size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Power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Total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Zigbee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6LoWPAN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Z-Wave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LoRa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Ethernet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Weights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9" name="Google Shape;829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Decision Matrix: Data Management and Storage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835" name="Google Shape;835;p107"/>
          <p:cNvGraphicFramePr/>
          <p:nvPr/>
        </p:nvGraphicFramePr>
        <p:xfrm>
          <a:off x="906263" y="15697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{F69C410D-FEC7-432B-8F31-3B28AF295B9C}</a:tableStyleId>
              </a:tblPr>
              <a:tblGrid>
                <a:gridCol w="1568550"/>
                <a:gridCol w="1568550"/>
                <a:gridCol w="1568550"/>
                <a:gridCol w="1568550"/>
                <a:gridCol w="10572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Structure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Accessibility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Feasibility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Text File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SQL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MongoDB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Weights (1-5)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6" name="Google Shape;836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</a:t>
            </a:r>
            <a:r>
              <a:rPr lang="en"/>
              <a:t>Standards &amp; Ethical Considerations</a:t>
            </a:r>
            <a:endParaRPr/>
          </a:p>
        </p:txBody>
      </p:sp>
      <p:sp>
        <p:nvSpPr>
          <p:cNvPr id="842" name="Google Shape;842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Emissions and Communications Protocols: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>
                <a:solidFill>
                  <a:schemeClr val="dk1"/>
                </a:solidFill>
              </a:rPr>
              <a:t>Unlicensed RF emissions (FCC Title 47)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LoRa-WPAN (IEEE 802.15.4)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Usage and interference in ISM band (IEEE 802.11)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Information Standards: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/>
              <a:t>GPS Location (ISO 6709) 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n" sz="1600"/>
              <a:t>Time and Date (ISO 8601)</a:t>
            </a:r>
            <a:endParaRPr sz="1600"/>
          </a:p>
        </p:txBody>
      </p:sp>
      <p:sp>
        <p:nvSpPr>
          <p:cNvPr id="843" name="Google Shape;843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Flow Diagram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49" name="Google Shape;849;p109"/>
          <p:cNvSpPr/>
          <p:nvPr/>
        </p:nvSpPr>
        <p:spPr>
          <a:xfrm>
            <a:off x="1049300" y="1197331"/>
            <a:ext cx="7045500" cy="36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109"/>
          <p:cNvGrpSpPr/>
          <p:nvPr/>
        </p:nvGrpSpPr>
        <p:grpSpPr>
          <a:xfrm>
            <a:off x="1133609" y="1297301"/>
            <a:ext cx="6871019" cy="3434886"/>
            <a:chOff x="704125" y="471050"/>
            <a:chExt cx="7729800" cy="4194000"/>
          </a:xfrm>
        </p:grpSpPr>
        <p:cxnSp>
          <p:nvCxnSpPr>
            <p:cNvPr id="851" name="Google Shape;851;p109"/>
            <p:cNvCxnSpPr>
              <a:stCxn id="852" idx="2"/>
              <a:endCxn id="853" idx="1"/>
            </p:cNvCxnSpPr>
            <p:nvPr/>
          </p:nvCxnSpPr>
          <p:spPr>
            <a:xfrm>
              <a:off x="1229425" y="2568050"/>
              <a:ext cx="381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stealth"/>
              <a:tailEnd len="sm" w="sm" type="none"/>
            </a:ln>
          </p:spPr>
        </p:cxnSp>
        <p:sp>
          <p:nvSpPr>
            <p:cNvPr id="852" name="Google Shape;852;p109"/>
            <p:cNvSpPr/>
            <p:nvPr/>
          </p:nvSpPr>
          <p:spPr>
            <a:xfrm rot="-5400000">
              <a:off x="-1130225" y="2305400"/>
              <a:ext cx="4194000" cy="525300"/>
            </a:xfrm>
            <a:prstGeom prst="roundRect">
              <a:avLst>
                <a:gd fmla="val 16667" name="adj"/>
              </a:avLst>
            </a:prstGeom>
            <a:solidFill>
              <a:srgbClr val="840D35"/>
            </a:solidFill>
            <a:ln cap="flat" cmpd="sng" w="9525">
              <a:solidFill>
                <a:srgbClr val="840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Server Database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3" name="Google Shape;853;p109"/>
            <p:cNvSpPr/>
            <p:nvPr/>
          </p:nvSpPr>
          <p:spPr>
            <a:xfrm>
              <a:off x="1610425" y="2305392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A61C00"/>
            </a:solidFill>
            <a:ln cap="flat" cmpd="sng" w="9525">
              <a:solidFill>
                <a:srgbClr val="AC11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Node Data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4" name="Google Shape;854;p109"/>
            <p:cNvSpPr/>
            <p:nvPr/>
          </p:nvSpPr>
          <p:spPr>
            <a:xfrm>
              <a:off x="4011925" y="1403944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A61C00"/>
            </a:solidFill>
            <a:ln cap="flat" cmpd="sng" w="9525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Tag Data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5" name="Google Shape;855;p109"/>
            <p:cNvSpPr/>
            <p:nvPr/>
          </p:nvSpPr>
          <p:spPr>
            <a:xfrm>
              <a:off x="4011925" y="2310244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B61249"/>
            </a:solidFill>
            <a:ln cap="flat" cmpd="sng" w="9525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GPS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6" name="Google Shape;856;p109"/>
            <p:cNvCxnSpPr>
              <a:stCxn id="853" idx="3"/>
              <a:endCxn id="854" idx="1"/>
            </p:cNvCxnSpPr>
            <p:nvPr/>
          </p:nvCxnSpPr>
          <p:spPr>
            <a:xfrm flipH="1" rot="10800000">
              <a:off x="3630925" y="1666542"/>
              <a:ext cx="381000" cy="9015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stealth"/>
              <a:tailEnd len="sm" w="sm" type="none"/>
            </a:ln>
          </p:spPr>
        </p:cxnSp>
        <p:cxnSp>
          <p:nvCxnSpPr>
            <p:cNvPr id="857" name="Google Shape;857;p109"/>
            <p:cNvCxnSpPr>
              <a:stCxn id="853" idx="3"/>
              <a:endCxn id="855" idx="1"/>
            </p:cNvCxnSpPr>
            <p:nvPr/>
          </p:nvCxnSpPr>
          <p:spPr>
            <a:xfrm>
              <a:off x="3630925" y="2568042"/>
              <a:ext cx="381000" cy="4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8" name="Google Shape;858;p109"/>
            <p:cNvSpPr/>
            <p:nvPr/>
          </p:nvSpPr>
          <p:spPr>
            <a:xfrm>
              <a:off x="6413425" y="983382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C4134E"/>
            </a:solidFill>
            <a:ln cap="flat" cmpd="sng" w="9525">
              <a:solidFill>
                <a:srgbClr val="C413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Sensor 1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9" name="Google Shape;859;p109"/>
            <p:cNvSpPr/>
            <p:nvPr/>
          </p:nvSpPr>
          <p:spPr>
            <a:xfrm>
              <a:off x="6413425" y="1824507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C4134E"/>
            </a:solidFill>
            <a:ln cap="flat" cmpd="sng" w="9525">
              <a:solidFill>
                <a:srgbClr val="C413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Sensor 2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60" name="Google Shape;860;p109"/>
            <p:cNvCxnSpPr>
              <a:stCxn id="854" idx="3"/>
              <a:endCxn id="858" idx="1"/>
            </p:cNvCxnSpPr>
            <p:nvPr/>
          </p:nvCxnSpPr>
          <p:spPr>
            <a:xfrm flipH="1" rot="10800000">
              <a:off x="6032425" y="1245994"/>
              <a:ext cx="381000" cy="420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1" name="Google Shape;861;p109"/>
            <p:cNvCxnSpPr>
              <a:stCxn id="859" idx="1"/>
              <a:endCxn id="854" idx="3"/>
            </p:cNvCxnSpPr>
            <p:nvPr/>
          </p:nvCxnSpPr>
          <p:spPr>
            <a:xfrm rot="10800000">
              <a:off x="6032425" y="1666557"/>
              <a:ext cx="381000" cy="420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stealth"/>
            </a:ln>
          </p:spPr>
        </p:cxnSp>
        <p:sp>
          <p:nvSpPr>
            <p:cNvPr id="862" name="Google Shape;862;p109"/>
            <p:cNvSpPr/>
            <p:nvPr/>
          </p:nvSpPr>
          <p:spPr>
            <a:xfrm>
              <a:off x="4011925" y="3232744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B61249"/>
            </a:solidFill>
            <a:ln cap="flat" cmpd="sng" w="9525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Timestamp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63" name="Google Shape;863;p109"/>
            <p:cNvCxnSpPr>
              <a:stCxn id="862" idx="1"/>
              <a:endCxn id="853" idx="3"/>
            </p:cNvCxnSpPr>
            <p:nvPr/>
          </p:nvCxnSpPr>
          <p:spPr>
            <a:xfrm rot="10800000">
              <a:off x="3630925" y="2567794"/>
              <a:ext cx="381000" cy="927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64" name="Google Shape;864;p109"/>
          <p:cNvSpPr/>
          <p:nvPr/>
        </p:nvSpPr>
        <p:spPr>
          <a:xfrm>
            <a:off x="1940313" y="3559129"/>
            <a:ext cx="1796100" cy="4302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Metadata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5" name="Google Shape;865;p109"/>
          <p:cNvCxnSpPr/>
          <p:nvPr/>
        </p:nvCxnSpPr>
        <p:spPr>
          <a:xfrm rot="10800000">
            <a:off x="1601613" y="3014639"/>
            <a:ext cx="338700" cy="75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6" name="Google Shape;866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Flow Diagram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72" name="Google Shape;872;p110"/>
          <p:cNvSpPr/>
          <p:nvPr/>
        </p:nvSpPr>
        <p:spPr>
          <a:xfrm>
            <a:off x="1049300" y="1197331"/>
            <a:ext cx="7045500" cy="36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110"/>
          <p:cNvGrpSpPr/>
          <p:nvPr/>
        </p:nvGrpSpPr>
        <p:grpSpPr>
          <a:xfrm>
            <a:off x="1133609" y="1297301"/>
            <a:ext cx="6871019" cy="3434886"/>
            <a:chOff x="704125" y="471050"/>
            <a:chExt cx="7729800" cy="4194000"/>
          </a:xfrm>
        </p:grpSpPr>
        <p:cxnSp>
          <p:nvCxnSpPr>
            <p:cNvPr id="874" name="Google Shape;874;p110"/>
            <p:cNvCxnSpPr>
              <a:stCxn id="875" idx="2"/>
              <a:endCxn id="876" idx="1"/>
            </p:cNvCxnSpPr>
            <p:nvPr/>
          </p:nvCxnSpPr>
          <p:spPr>
            <a:xfrm>
              <a:off x="1229425" y="2568050"/>
              <a:ext cx="381000" cy="600"/>
            </a:xfrm>
            <a:prstGeom prst="bentConnector3">
              <a:avLst>
                <a:gd fmla="val 4999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stealth"/>
              <a:tailEnd len="sm" w="sm" type="none"/>
            </a:ln>
          </p:spPr>
        </p:cxnSp>
        <p:sp>
          <p:nvSpPr>
            <p:cNvPr id="875" name="Google Shape;875;p110"/>
            <p:cNvSpPr/>
            <p:nvPr/>
          </p:nvSpPr>
          <p:spPr>
            <a:xfrm rot="-5400000">
              <a:off x="-1130225" y="2305400"/>
              <a:ext cx="4194000" cy="525300"/>
            </a:xfrm>
            <a:prstGeom prst="roundRect">
              <a:avLst>
                <a:gd fmla="val 16667" name="adj"/>
              </a:avLst>
            </a:prstGeom>
            <a:solidFill>
              <a:srgbClr val="840D35"/>
            </a:solidFill>
            <a:ln cap="flat" cmpd="sng" w="9525">
              <a:solidFill>
                <a:srgbClr val="840D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72 bytes / message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6" name="Google Shape;876;p110"/>
            <p:cNvSpPr/>
            <p:nvPr/>
          </p:nvSpPr>
          <p:spPr>
            <a:xfrm>
              <a:off x="1610347" y="2305389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A61C00"/>
            </a:solidFill>
            <a:ln cap="flat" cmpd="sng" w="9525">
              <a:solidFill>
                <a:srgbClr val="AC11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24 bytes / measurement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7" name="Google Shape;877;p110"/>
            <p:cNvSpPr/>
            <p:nvPr/>
          </p:nvSpPr>
          <p:spPr>
            <a:xfrm>
              <a:off x="4011925" y="1403944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A61C00"/>
            </a:solidFill>
            <a:ln cap="flat" cmpd="sng" w="9525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 bytes / measurement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p110"/>
            <p:cNvSpPr/>
            <p:nvPr/>
          </p:nvSpPr>
          <p:spPr>
            <a:xfrm>
              <a:off x="4011925" y="2310244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B61249"/>
            </a:solidFill>
            <a:ln cap="flat" cmpd="sng" w="9525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bytes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79" name="Google Shape;879;p110"/>
            <p:cNvCxnSpPr>
              <a:stCxn id="876" idx="3"/>
              <a:endCxn id="877" idx="1"/>
            </p:cNvCxnSpPr>
            <p:nvPr/>
          </p:nvCxnSpPr>
          <p:spPr>
            <a:xfrm flipH="1" rot="10800000">
              <a:off x="3630847" y="1666539"/>
              <a:ext cx="381000" cy="9015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stealth"/>
              <a:tailEnd len="sm" w="sm" type="none"/>
            </a:ln>
          </p:spPr>
        </p:cxnSp>
        <p:cxnSp>
          <p:nvCxnSpPr>
            <p:cNvPr id="880" name="Google Shape;880;p110"/>
            <p:cNvCxnSpPr>
              <a:stCxn id="876" idx="3"/>
              <a:endCxn id="878" idx="1"/>
            </p:cNvCxnSpPr>
            <p:nvPr/>
          </p:nvCxnSpPr>
          <p:spPr>
            <a:xfrm>
              <a:off x="3630847" y="2568039"/>
              <a:ext cx="381000" cy="48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81" name="Google Shape;881;p110"/>
            <p:cNvSpPr/>
            <p:nvPr/>
          </p:nvSpPr>
          <p:spPr>
            <a:xfrm>
              <a:off x="6413425" y="983382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C4134E"/>
            </a:solidFill>
            <a:ln cap="flat" cmpd="sng" w="9525">
              <a:solidFill>
                <a:srgbClr val="C413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 bytes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2" name="Google Shape;882;p110"/>
            <p:cNvSpPr/>
            <p:nvPr/>
          </p:nvSpPr>
          <p:spPr>
            <a:xfrm>
              <a:off x="6413425" y="1824507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C4134E"/>
            </a:solidFill>
            <a:ln cap="flat" cmpd="sng" w="9525">
              <a:solidFill>
                <a:srgbClr val="C413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 bytes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83" name="Google Shape;883;p110"/>
            <p:cNvCxnSpPr>
              <a:stCxn id="877" idx="3"/>
              <a:endCxn id="881" idx="1"/>
            </p:cNvCxnSpPr>
            <p:nvPr/>
          </p:nvCxnSpPr>
          <p:spPr>
            <a:xfrm flipH="1" rot="10800000">
              <a:off x="6032425" y="1245994"/>
              <a:ext cx="381000" cy="420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4" name="Google Shape;884;p110"/>
            <p:cNvCxnSpPr>
              <a:stCxn id="882" idx="1"/>
              <a:endCxn id="877" idx="3"/>
            </p:cNvCxnSpPr>
            <p:nvPr/>
          </p:nvCxnSpPr>
          <p:spPr>
            <a:xfrm rot="10800000">
              <a:off x="6032425" y="1666557"/>
              <a:ext cx="381000" cy="420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stealth"/>
            </a:ln>
          </p:spPr>
        </p:cxnSp>
        <p:sp>
          <p:nvSpPr>
            <p:cNvPr id="885" name="Google Shape;885;p110"/>
            <p:cNvSpPr/>
            <p:nvPr/>
          </p:nvSpPr>
          <p:spPr>
            <a:xfrm>
              <a:off x="4011925" y="3232744"/>
              <a:ext cx="2020500" cy="525300"/>
            </a:xfrm>
            <a:prstGeom prst="roundRect">
              <a:avLst>
                <a:gd fmla="val 16667" name="adj"/>
              </a:avLst>
            </a:prstGeom>
            <a:solidFill>
              <a:srgbClr val="B61249"/>
            </a:solidFill>
            <a:ln cap="flat" cmpd="sng" w="9525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 bytes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86" name="Google Shape;886;p110"/>
            <p:cNvCxnSpPr>
              <a:stCxn id="885" idx="1"/>
              <a:endCxn id="876" idx="3"/>
            </p:cNvCxnSpPr>
            <p:nvPr/>
          </p:nvCxnSpPr>
          <p:spPr>
            <a:xfrm rot="10800000">
              <a:off x="3630925" y="2567794"/>
              <a:ext cx="381000" cy="927600"/>
            </a:xfrm>
            <a:prstGeom prst="bentConnector3">
              <a:avLst>
                <a:gd fmla="val 5001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7" name="Google Shape;887;p110"/>
          <p:cNvSpPr/>
          <p:nvPr/>
        </p:nvSpPr>
        <p:spPr>
          <a:xfrm>
            <a:off x="1940313" y="3559129"/>
            <a:ext cx="1796100" cy="4302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48 bytes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8" name="Google Shape;888;p110"/>
          <p:cNvCxnSpPr/>
          <p:nvPr/>
        </p:nvCxnSpPr>
        <p:spPr>
          <a:xfrm rot="10800000">
            <a:off x="1601613" y="3014639"/>
            <a:ext cx="338700" cy="75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9" name="Google Shape;889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Communication Results: Server to Node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5" name="Google Shape;895;p111"/>
          <p:cNvSpPr txBox="1"/>
          <p:nvPr>
            <p:ph idx="1" type="body"/>
          </p:nvPr>
        </p:nvSpPr>
        <p:spPr>
          <a:xfrm>
            <a:off x="311700" y="1152475"/>
            <a:ext cx="83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Server running on specific computer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Interrogation signals initiate on UI through server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Data is collected and updates the database from the network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Network is constantly ready to receive data 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6" name="Google Shape;896;p111"/>
          <p:cNvPicPr preferRelativeResize="0"/>
          <p:nvPr/>
        </p:nvPicPr>
        <p:blipFill rotWithShape="1">
          <a:blip r:embed="rId3">
            <a:alphaModFix/>
          </a:blip>
          <a:srcRect b="0" l="26539" r="44229" t="0"/>
          <a:stretch/>
        </p:blipFill>
        <p:spPr>
          <a:xfrm>
            <a:off x="6781800" y="445025"/>
            <a:ext cx="1740876" cy="446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7" name="Google Shape;897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